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782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731407"/>
            <a:ext cx="6480450" cy="3038878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315" y="5264528"/>
            <a:ext cx="6577526" cy="100135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80" y="6426091"/>
            <a:ext cx="4357544" cy="365125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2188" y="6426091"/>
            <a:ext cx="1431447" cy="365125"/>
          </a:xfrm>
        </p:spPr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82685" y="6426091"/>
            <a:ext cx="603114" cy="365125"/>
          </a:xfrm>
        </p:spPr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D3F2A15-2C96-2533-3F11-3EFA30B567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20000" y="0"/>
            <a:ext cx="4571999" cy="68580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022CE8C-DC47-AF8A-A37E-C04D364B8D63}"/>
              </a:ext>
            </a:extLst>
          </p:cNvPr>
          <p:cNvCxnSpPr>
            <a:cxnSpLocks/>
          </p:cNvCxnSpPr>
          <p:nvPr/>
        </p:nvCxnSpPr>
        <p:spPr>
          <a:xfrm>
            <a:off x="533400" y="6324773"/>
            <a:ext cx="648045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5A6ADE-4FF0-6E84-4D25-A3E7A481303D}"/>
              </a:ext>
            </a:extLst>
          </p:cNvPr>
          <p:cNvCxnSpPr>
            <a:cxnSpLocks/>
          </p:cNvCxnSpPr>
          <p:nvPr/>
        </p:nvCxnSpPr>
        <p:spPr>
          <a:xfrm>
            <a:off x="533400" y="5184424"/>
            <a:ext cx="646050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306735-74E7-C788-FB5F-7BC551ED5CDD}"/>
              </a:ext>
            </a:extLst>
          </p:cNvPr>
          <p:cNvCxnSpPr>
            <a:cxnSpLocks/>
          </p:cNvCxnSpPr>
          <p:nvPr/>
        </p:nvCxnSpPr>
        <p:spPr>
          <a:xfrm>
            <a:off x="533400" y="512722"/>
            <a:ext cx="6456409" cy="0"/>
          </a:xfrm>
          <a:prstGeom prst="line">
            <a:avLst/>
          </a:prstGeom>
          <a:ln w="476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439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atur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79" y="332308"/>
            <a:ext cx="11253667" cy="909921"/>
          </a:xfrm>
        </p:spPr>
        <p:txBody>
          <a:bodyPr anchor="b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336" y="1488931"/>
            <a:ext cx="11253668" cy="4700761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530352" y="1357303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823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F847F0-1D67-5F49-6571-5F248F11275B}"/>
              </a:ext>
            </a:extLst>
          </p:cNvPr>
          <p:cNvCxnSpPr>
            <a:cxnSpLocks/>
          </p:cNvCxnSpPr>
          <p:nvPr/>
        </p:nvCxnSpPr>
        <p:spPr>
          <a:xfrm>
            <a:off x="8173214" y="530425"/>
            <a:ext cx="3485386" cy="0"/>
          </a:xfrm>
          <a:prstGeom prst="line">
            <a:avLst/>
          </a:prstGeom>
          <a:ln w="412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80C4FA-D5DF-A52F-5EBC-E1A231F643A5}"/>
              </a:ext>
            </a:extLst>
          </p:cNvPr>
          <p:cNvCxnSpPr>
            <a:cxnSpLocks/>
          </p:cNvCxnSpPr>
          <p:nvPr/>
        </p:nvCxnSpPr>
        <p:spPr>
          <a:xfrm>
            <a:off x="8173214" y="5498461"/>
            <a:ext cx="3485386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968" y="768351"/>
            <a:ext cx="3685656" cy="2843527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D3F2A15-2C96-2533-3F11-3EFA30B567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605681" cy="68580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73978" y="5681133"/>
            <a:ext cx="3655646" cy="664191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2571521-DF5C-DF9C-1A62-5F1513FC61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073978" y="6426091"/>
            <a:ext cx="2295058" cy="365125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135B836-FBFB-89F8-B972-11036B55F5C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98013" y="6426091"/>
            <a:ext cx="875825" cy="365125"/>
          </a:xfrm>
        </p:spPr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0AD8387-A9F9-E9E2-1138-08C0AA4957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0066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336" y="765750"/>
            <a:ext cx="9635668" cy="34551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428" y="5271844"/>
            <a:ext cx="9613065" cy="10013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4CDCB79-1025-8102-1BC6-378AB173CBFF}"/>
              </a:ext>
            </a:extLst>
          </p:cNvPr>
          <p:cNvCxnSpPr>
            <a:cxnSpLocks/>
          </p:cNvCxnSpPr>
          <p:nvPr/>
        </p:nvCxnSpPr>
        <p:spPr>
          <a:xfrm>
            <a:off x="533400" y="5184424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EF23CAD-F5FD-3FB3-B413-1F54592B07E7}"/>
              </a:ext>
            </a:extLst>
          </p:cNvPr>
          <p:cNvCxnSpPr>
            <a:cxnSpLocks/>
          </p:cNvCxnSpPr>
          <p:nvPr/>
        </p:nvCxnSpPr>
        <p:spPr>
          <a:xfrm>
            <a:off x="533400" y="6324600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99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adaļas galve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97" y="3018408"/>
            <a:ext cx="8961120" cy="3247475"/>
          </a:xfrm>
        </p:spPr>
        <p:txBody>
          <a:bodyPr anchor="b">
            <a:normAutofit/>
          </a:bodyPr>
          <a:lstStyle>
            <a:lvl1pPr>
              <a:defRPr sz="6600">
                <a:solidFill>
                  <a:schemeClr val="tx1"/>
                </a:solidFill>
              </a:defRPr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D05DD5-DCB7-49C7-5E41-2DBD8B73D6D2}"/>
              </a:ext>
            </a:extLst>
          </p:cNvPr>
          <p:cNvCxnSpPr>
            <a:cxnSpLocks/>
          </p:cNvCxnSpPr>
          <p:nvPr/>
        </p:nvCxnSpPr>
        <p:spPr>
          <a:xfrm>
            <a:off x="530646" y="531958"/>
            <a:ext cx="1112795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FDA663-314D-CA26-DF41-CB3FDC0733F0}"/>
              </a:ext>
            </a:extLst>
          </p:cNvPr>
          <p:cNvCxnSpPr>
            <a:cxnSpLocks/>
          </p:cNvCxnSpPr>
          <p:nvPr/>
        </p:nvCxnSpPr>
        <p:spPr>
          <a:xfrm>
            <a:off x="533400" y="6324600"/>
            <a:ext cx="11125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8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392851"/>
            <a:ext cx="7525512" cy="1882595"/>
          </a:xfrm>
        </p:spPr>
        <p:txBody>
          <a:bodyPr anchor="t">
            <a:normAutofit/>
          </a:bodyPr>
          <a:lstStyle>
            <a:lvl1pPr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856" y="2502245"/>
            <a:ext cx="7492991" cy="3669956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800100" indent="-342900">
              <a:buFont typeface="+mj-lt"/>
              <a:buAutoNum type="arabicPeriod"/>
              <a:defRPr lang="en-US" sz="1800" dirty="0"/>
            </a:lvl2pPr>
            <a:lvl3pPr marL="1257300" indent="-342900">
              <a:buFont typeface="+mj-lt"/>
              <a:buAutoNum type="arabicPeriod"/>
              <a:defRPr lang="en-US" sz="1600" dirty="0"/>
            </a:lvl3pPr>
            <a:lvl4pPr marL="1714500" indent="-342900">
              <a:buFont typeface="+mj-lt"/>
              <a:buAutoNum type="arabicPeriod"/>
              <a:defRPr lang="en-US" sz="1600" dirty="0"/>
            </a:lvl4pPr>
            <a:lvl5pPr marL="2171700" indent="-342900"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4879607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Agenda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401519"/>
            <a:ext cx="6516938" cy="2091068"/>
          </a:xfrm>
        </p:spPr>
        <p:txBody>
          <a:bodyPr anchor="t">
            <a:normAutofit/>
          </a:bodyPr>
          <a:lstStyle>
            <a:lvl1pPr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6526" y="2897442"/>
            <a:ext cx="6482747" cy="327983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800100" indent="-342900">
              <a:buFont typeface="+mj-lt"/>
              <a:buAutoNum type="arabicPeriod"/>
              <a:defRPr lang="en-US" sz="1800" dirty="0"/>
            </a:lvl2pPr>
            <a:lvl3pPr marL="1257300" indent="-342900">
              <a:buFont typeface="+mj-lt"/>
              <a:buAutoNum type="arabicPeriod"/>
              <a:defRPr lang="en-US" sz="1600" dirty="0"/>
            </a:lvl3pPr>
            <a:lvl4pPr marL="1714500" indent="-342900">
              <a:buFont typeface="+mj-lt"/>
              <a:buAutoNum type="arabicPeriod"/>
              <a:defRPr lang="en-US" sz="1600" dirty="0"/>
            </a:lvl4pPr>
            <a:lvl5pPr marL="2171700" indent="-342900"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36" y="6426091"/>
            <a:ext cx="4303014" cy="365125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95850" y="6416667"/>
            <a:ext cx="1420310" cy="365125"/>
          </a:xfrm>
        </p:spPr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16160" y="6416667"/>
            <a:ext cx="603114" cy="365125"/>
          </a:xfrm>
        </p:spPr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FBFCD9F4-28CD-7877-8D0E-B6685E2A12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19999" y="0"/>
            <a:ext cx="4571999" cy="6857999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E6481B7-DF51-286F-B976-0777FDDAC524}"/>
              </a:ext>
            </a:extLst>
          </p:cNvPr>
          <p:cNvCxnSpPr>
            <a:cxnSpLocks/>
          </p:cNvCxnSpPr>
          <p:nvPr/>
        </p:nvCxnSpPr>
        <p:spPr>
          <a:xfrm>
            <a:off x="530352" y="2670800"/>
            <a:ext cx="6402856" cy="0"/>
          </a:xfrm>
          <a:prstGeom prst="line">
            <a:avLst/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544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60" y="1399734"/>
            <a:ext cx="4136461" cy="2918754"/>
          </a:xfrm>
        </p:spPr>
        <p:txBody>
          <a:bodyPr anchor="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780" y="1398419"/>
            <a:ext cx="6250020" cy="4114800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22906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636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00" y="435785"/>
            <a:ext cx="4268573" cy="2918754"/>
          </a:xfrm>
        </p:spPr>
        <p:txBody>
          <a:bodyPr anchor="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1452" y="743106"/>
            <a:ext cx="6277070" cy="5312987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F873DB-8FEF-C24C-ECA0-EABFFF560476}"/>
              </a:ext>
            </a:extLst>
          </p:cNvPr>
          <p:cNvCxnSpPr>
            <a:cxnSpLocks/>
          </p:cNvCxnSpPr>
          <p:nvPr/>
        </p:nvCxnSpPr>
        <p:spPr>
          <a:xfrm>
            <a:off x="5486400" y="528489"/>
            <a:ext cx="6172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191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3867" y="691867"/>
            <a:ext cx="5664732" cy="1212661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38FD2E6A-E1F7-36FC-E50F-AD4CE76910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1" y="533400"/>
            <a:ext cx="4953000" cy="5811928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3865" y="2007652"/>
            <a:ext cx="5664732" cy="4315319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6058518" y="530352"/>
            <a:ext cx="56000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283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971" y="691866"/>
            <a:ext cx="6680630" cy="1217337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400"/>
            <a:ext cx="3886200" cy="5811924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7971" y="2010699"/>
            <a:ext cx="6680630" cy="4313902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4984096" y="533400"/>
            <a:ext cx="668063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7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59" y="691867"/>
            <a:ext cx="6664559" cy="1217340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17" y="2010699"/>
            <a:ext cx="6661902" cy="4330851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20000" y="533400"/>
            <a:ext cx="4038600" cy="57912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0" y="6426091"/>
            <a:ext cx="3553839" cy="365125"/>
          </a:xfrm>
        </p:spPr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3F4131-F439-B360-2C50-DC4ED02C5AF2}"/>
              </a:ext>
            </a:extLst>
          </p:cNvPr>
          <p:cNvCxnSpPr>
            <a:cxnSpLocks/>
          </p:cNvCxnSpPr>
          <p:nvPr/>
        </p:nvCxnSpPr>
        <p:spPr>
          <a:xfrm>
            <a:off x="516418" y="530352"/>
            <a:ext cx="65677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6844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376" y="691868"/>
            <a:ext cx="4577602" cy="1439210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376" y="2211185"/>
            <a:ext cx="4577602" cy="3954946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807F9F-79B5-ED92-41CC-A1D1A8D03E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86400" y="533399"/>
            <a:ext cx="6172200" cy="5791201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516418" y="530352"/>
            <a:ext cx="44365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316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555" y="512011"/>
            <a:ext cx="6792069" cy="1259920"/>
          </a:xfrm>
        </p:spPr>
        <p:txBody>
          <a:bodyPr anchor="b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9A161C3-930A-50CE-D3B8-C1429E6F24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399"/>
            <a:ext cx="3886200" cy="5791201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857" y="6426091"/>
            <a:ext cx="4137143" cy="365125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8555" y="2148840"/>
            <a:ext cx="6792069" cy="4162372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9C51D6-8120-DE83-0A77-B4C479640664}"/>
              </a:ext>
            </a:extLst>
          </p:cNvPr>
          <p:cNvCxnSpPr>
            <a:cxnSpLocks/>
          </p:cNvCxnSpPr>
          <p:nvPr/>
        </p:nvCxnSpPr>
        <p:spPr>
          <a:xfrm>
            <a:off x="4953000" y="1892587"/>
            <a:ext cx="67056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6552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1935" y="691867"/>
            <a:ext cx="3052570" cy="2011680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6BC46AA6-BED0-04C6-38E0-12160144CC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399" y="533400"/>
            <a:ext cx="7667626" cy="5788757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1935" y="2889848"/>
            <a:ext cx="3052570" cy="343475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5C6323EE-3C7E-2716-8BD0-C89545F04F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F01E841F-9F6D-0E74-84D5-4BA2AF78F5C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CE2DCFD-EFAB-71DF-776D-014822C0AB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FBB608-C785-A34D-1B6D-96361A676495}"/>
              </a:ext>
            </a:extLst>
          </p:cNvPr>
          <p:cNvCxnSpPr>
            <a:cxnSpLocks/>
          </p:cNvCxnSpPr>
          <p:nvPr/>
        </p:nvCxnSpPr>
        <p:spPr>
          <a:xfrm>
            <a:off x="8727541" y="533400"/>
            <a:ext cx="293106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162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99" y="4829695"/>
            <a:ext cx="4289051" cy="1413164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400"/>
            <a:ext cx="11125200" cy="4013885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77800" dir="14400000" sx="98000" sy="98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857" y="6426091"/>
            <a:ext cx="4289051" cy="365125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779" y="4829695"/>
            <a:ext cx="6554822" cy="152954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7031050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755" y="691867"/>
            <a:ext cx="4067721" cy="1559555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2521819"/>
            <a:ext cx="3886200" cy="3802781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0685" y="694944"/>
            <a:ext cx="6705600" cy="5629656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857" y="6426091"/>
            <a:ext cx="3984743" cy="365125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993480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295957"/>
            <a:ext cx="4000501" cy="1889558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4C6F3D6-B9C8-D66A-B29A-CE5D5FBDE5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1891"/>
            <a:ext cx="3886202" cy="3603594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1" y="694944"/>
            <a:ext cx="6705599" cy="550679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354F31B-6E0C-9ACF-A3B4-2BE5DD2D21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D4992A1-A620-24C8-73C6-0C53DD6F38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2384E85-ACDE-270D-7478-1B88F47F14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4953001" y="531891"/>
            <a:ext cx="670559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3399" y="6324600"/>
            <a:ext cx="1112520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552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889" y="5074607"/>
            <a:ext cx="11166223" cy="1068234"/>
          </a:xfrm>
        </p:spPr>
        <p:txBody>
          <a:bodyPr anchor="ctr">
            <a:normAutofit/>
          </a:bodyPr>
          <a:lstStyle>
            <a:lvl1pPr algn="ctr"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16419" y="495833"/>
            <a:ext cx="11159163" cy="4245996"/>
          </a:xfrm>
        </p:spPr>
        <p:txBody>
          <a:bodyPr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32000" cap="none" baseline="0">
                <a:solidFill>
                  <a:schemeClr val="accent1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2400" cap="none" baseline="0">
                <a:solidFill>
                  <a:schemeClr val="tx1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1800" cap="none" baseline="0">
                <a:solidFill>
                  <a:schemeClr val="tx1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1600" cap="none" baseline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ADD3D14-222C-BA8A-E4C0-8637820CBA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FEF00E3-D3E5-F5AF-F035-66A1547A063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7222D35-3F63-3753-6F10-57879AFE3C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998540-FFAB-625C-C2E6-DC04B074A2C4}"/>
              </a:ext>
            </a:extLst>
          </p:cNvPr>
          <p:cNvCxnSpPr>
            <a:cxnSpLocks/>
          </p:cNvCxnSpPr>
          <p:nvPr/>
        </p:nvCxnSpPr>
        <p:spPr>
          <a:xfrm>
            <a:off x="530352" y="4839664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E9B0A1-4C47-68AF-0383-4819E2242D4E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16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480" y="722376"/>
            <a:ext cx="10762488" cy="54589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7200" cap="all" baseline="0" dirty="0">
                <a:latin typeface="+mj-lt"/>
              </a:defRPr>
            </a:lvl1pPr>
            <a:lvl2pPr marL="457200" indent="0">
              <a:lnSpc>
                <a:spcPct val="90000"/>
              </a:lnSpc>
              <a:buNone/>
              <a:defRPr lang="en-US" sz="6600" cap="all" baseline="0" dirty="0">
                <a:latin typeface="+mj-lt"/>
              </a:defRPr>
            </a:lvl2pPr>
            <a:lvl3pPr marL="914400" indent="0">
              <a:lnSpc>
                <a:spcPct val="90000"/>
              </a:lnSpc>
              <a:buNone/>
              <a:defRPr lang="en-US" sz="6000" cap="all" baseline="0" dirty="0">
                <a:latin typeface="+mj-lt"/>
              </a:defRPr>
            </a:lvl3pPr>
            <a:lvl4pPr marL="1371600" indent="0">
              <a:lnSpc>
                <a:spcPct val="90000"/>
              </a:lnSpc>
              <a:buNone/>
              <a:defRPr lang="en-US" sz="6000" cap="all" baseline="0" dirty="0">
                <a:latin typeface="+mj-lt"/>
              </a:defRPr>
            </a:lvl4pPr>
            <a:lvl5pPr marL="1828800" indent="0">
              <a:lnSpc>
                <a:spcPct val="90000"/>
              </a:lnSpc>
              <a:buNone/>
              <a:defRPr lang="en-US" sz="6000" cap="all" baseline="0" dirty="0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4B05AAB-D167-637A-451A-510AF3173A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lv-LV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28B3CFC-5715-1685-A039-A3162E1A6D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5256ABD-1750-68C8-B3DD-DDDA3342C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C0A4E9-267E-8FCC-AB27-70F0E33E2D79}"/>
              </a:ext>
            </a:extLst>
          </p:cNvPr>
          <p:cNvCxnSpPr>
            <a:cxnSpLocks/>
          </p:cNvCxnSpPr>
          <p:nvPr/>
        </p:nvCxnSpPr>
        <p:spPr>
          <a:xfrm>
            <a:off x="530352" y="533400"/>
            <a:ext cx="1112824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1B5A9-A34C-A393-09C0-174C561F5FBF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2824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9160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9764" y="5486400"/>
            <a:ext cx="9472473" cy="939691"/>
          </a:xfrm>
        </p:spPr>
        <p:txBody>
          <a:bodyPr anchor="ctr">
            <a:normAutofit/>
          </a:bodyPr>
          <a:lstStyle>
            <a:lvl1pPr marL="137160" indent="-137160" algn="ctr">
              <a:lnSpc>
                <a:spcPct val="100000"/>
              </a:lnSpc>
              <a:defRPr sz="1800" cap="all" baseline="0"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59761" y="667511"/>
            <a:ext cx="9413534" cy="401099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400" b="0" cap="none" spc="50" baseline="0">
                <a:solidFill>
                  <a:schemeClr val="accent1"/>
                </a:solidFill>
                <a:latin typeface="+mn-lt"/>
              </a:defRPr>
            </a:lvl1pPr>
            <a:lvl2pPr marL="228600" indent="0" algn="ctr">
              <a:lnSpc>
                <a:spcPct val="100000"/>
              </a:lnSpc>
              <a:buNone/>
              <a:defRPr sz="4000" b="0" cap="none" spc="50" baseline="0">
                <a:solidFill>
                  <a:schemeClr val="accent1"/>
                </a:solidFill>
                <a:latin typeface="+mn-lt"/>
              </a:defRPr>
            </a:lvl2pPr>
            <a:lvl3pPr marL="457200" indent="0" algn="ctr">
              <a:lnSpc>
                <a:spcPct val="100000"/>
              </a:lnSpc>
              <a:buNone/>
              <a:defRPr sz="3600" b="0" cap="none" spc="50" baseline="0">
                <a:solidFill>
                  <a:schemeClr val="accent1"/>
                </a:solidFill>
                <a:latin typeface="+mn-lt"/>
              </a:defRPr>
            </a:lvl3pPr>
            <a:lvl4pPr marL="685800" indent="0" algn="ctr">
              <a:lnSpc>
                <a:spcPct val="100000"/>
              </a:lnSpc>
              <a:buNone/>
              <a:defRPr sz="3200" b="0" cap="none" spc="50" baseline="0">
                <a:solidFill>
                  <a:schemeClr val="accent1"/>
                </a:solidFill>
                <a:latin typeface="+mn-lt"/>
              </a:defRPr>
            </a:lvl4pPr>
            <a:lvl5pPr marL="914400" indent="0" algn="ctr">
              <a:lnSpc>
                <a:spcPct val="100000"/>
              </a:lnSpc>
              <a:buNone/>
              <a:defRPr sz="2800" b="0" cap="none" spc="50" baseline="0"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8922A5-1A25-C2CB-DB6C-A2CCA7E6E6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AB04756-BB80-4C64-D871-0ADC3A7778F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EF70E65-4C3D-A600-1367-6FBA2FDDE5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95B307-0002-4F55-5801-73F564B37804}"/>
              </a:ext>
            </a:extLst>
          </p:cNvPr>
          <p:cNvCxnSpPr>
            <a:cxnSpLocks/>
          </p:cNvCxnSpPr>
          <p:nvPr/>
        </p:nvCxnSpPr>
        <p:spPr>
          <a:xfrm>
            <a:off x="1399690" y="5178692"/>
            <a:ext cx="938668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5246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 satura blok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760"/>
            <a:ext cx="11239498" cy="914400"/>
          </a:xfrm>
        </p:spPr>
        <p:txBody>
          <a:bodyPr anchor="b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8DBCC-227D-BB0A-7CD5-02D66CF1874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9100" y="1714500"/>
            <a:ext cx="5305425" cy="43894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BB7E01-A7E6-1882-4E9B-8EABAF71F9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45936" y="1719072"/>
            <a:ext cx="5321808" cy="4390545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533400" y="1357303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818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alīdzinājum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5" y="365760"/>
            <a:ext cx="11256264" cy="914400"/>
          </a:xfrm>
        </p:spPr>
        <p:txBody>
          <a:bodyPr anchor="b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048" y="1490472"/>
            <a:ext cx="5321808" cy="64290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EFD932-A581-1A49-7FAF-0FED2E2BC1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9100" y="2212975"/>
            <a:ext cx="5303838" cy="3892550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1490472"/>
            <a:ext cx="5321808" cy="64290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54404BD-8F2F-278E-C00B-3F1B1DE8CF2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45238" y="2212975"/>
            <a:ext cx="5321808" cy="3892550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530352" y="1357303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881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kai virsraks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3695F-5E74-A380-8592-35FB6FC7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C6149D-58D4-7497-818C-CF30244A2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8D2567-C532-BD45-FA85-03DBE3B3C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C0E491-56EB-F527-8A63-FBEEE6196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0371963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mpt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D82C-4607-0C9D-F241-D35DBEFEF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DCFCC5-7F8E-F549-57BA-7303E9F1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7BEB6A-C028-DA7D-C516-2F1316F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7781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541942"/>
            <a:ext cx="11256264" cy="2225185"/>
          </a:xfrm>
        </p:spPr>
        <p:txBody>
          <a:bodyPr anchor="b">
            <a:norm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099" y="3423301"/>
            <a:ext cx="11239499" cy="29012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lang="en-US" dirty="0"/>
            </a:lvl2pPr>
            <a:lvl3pPr marL="914400" indent="0">
              <a:buNone/>
              <a:defRPr lang="en-US" dirty="0"/>
            </a:lvl3pPr>
            <a:lvl4pPr marL="1371600" indent="0">
              <a:buNone/>
              <a:defRPr lang="en-US" dirty="0"/>
            </a:lvl4pPr>
            <a:lvl5pPr marL="1828800" indent="0">
              <a:buNone/>
              <a:defRPr lang="en-US" dirty="0"/>
            </a:lvl5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FD55B63-1406-DAD2-DBAB-BD87EA2FB540}"/>
              </a:ext>
            </a:extLst>
          </p:cNvPr>
          <p:cNvCxnSpPr>
            <a:cxnSpLocks/>
          </p:cNvCxnSpPr>
          <p:nvPr/>
        </p:nvCxnSpPr>
        <p:spPr>
          <a:xfrm>
            <a:off x="533400" y="2978854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782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1836238"/>
            <a:ext cx="11256264" cy="2512732"/>
          </a:xfrm>
        </p:spPr>
        <p:txBody>
          <a:bodyPr anchor="b">
            <a:norm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099" y="4834052"/>
            <a:ext cx="11239499" cy="1405479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2000" dirty="0"/>
            </a:lvl1pPr>
            <a:lvl2pPr marL="457200" indent="0">
              <a:buNone/>
              <a:defRPr lang="en-US" sz="1800" dirty="0"/>
            </a:lvl2pPr>
            <a:lvl3pPr marL="914400" indent="0">
              <a:buNone/>
              <a:defRPr lang="en-US" sz="1600" dirty="0"/>
            </a:lvl3pPr>
            <a:lvl4pPr marL="1371600" indent="0">
              <a:buNone/>
              <a:defRPr lang="en-US" sz="1400" dirty="0"/>
            </a:lvl4pPr>
            <a:lvl5pPr marL="1828800" indent="0">
              <a:buNone/>
              <a:defRPr lang="en-US" sz="1400" dirty="0"/>
            </a:lvl5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899B98-11E6-7DB0-F79E-50A541026355}"/>
              </a:ext>
            </a:extLst>
          </p:cNvPr>
          <p:cNvCxnSpPr>
            <a:cxnSpLocks/>
          </p:cNvCxnSpPr>
          <p:nvPr/>
        </p:nvCxnSpPr>
        <p:spPr>
          <a:xfrm>
            <a:off x="533400" y="4531625"/>
            <a:ext cx="11125198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691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536124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916C8C-4316-E510-1962-E944B3382B43}"/>
              </a:ext>
            </a:extLst>
          </p:cNvPr>
          <p:cNvCxnSpPr>
            <a:cxnSpLocks/>
          </p:cNvCxnSpPr>
          <p:nvPr/>
        </p:nvCxnSpPr>
        <p:spPr>
          <a:xfrm>
            <a:off x="530352" y="533400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83" y="691868"/>
            <a:ext cx="11243617" cy="9011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7640" y="1754753"/>
            <a:ext cx="11240960" cy="44113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857" y="6426091"/>
            <a:ext cx="4688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46205" y="6426091"/>
            <a:ext cx="33276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fld id="{5834B859-8A8C-49E4-8088-C30AE69F56F9}" type="datetimeFigureOut">
              <a:rPr lang="lv-LV" smtClean="0"/>
              <a:t>29.09.2026</a:t>
            </a:fld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187" y="6426091"/>
            <a:ext cx="603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fld id="{A0AD6760-A2DF-44B5-ADDF-4BC3584423F0}" type="slidenum">
              <a:rPr lang="lv-LV" smtClean="0"/>
              <a:t>‹#›</a:t>
            </a:fld>
            <a:endParaRPr lang="lv-LV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E8D67-00CA-7CDE-66AF-4E6E2CA0045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978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 dirty="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Microsoft Confidential</a:t>
            </a:r>
          </a:p>
        </p:txBody>
      </p:sp>
    </p:spTree>
    <p:extLst>
      <p:ext uri="{BB962C8B-B14F-4D97-AF65-F5344CB8AC3E}">
        <p14:creationId xmlns:p14="http://schemas.microsoft.com/office/powerpoint/2010/main" val="286466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  <p:sldLayoutId id="2147483729" r:id="rId27"/>
    <p:sldLayoutId id="2147483730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4">
          <p15:clr>
            <a:srgbClr val="F26B43"/>
          </p15:clr>
        </p15:guide>
        <p15:guide id="2" pos="4128">
          <p15:clr>
            <a:srgbClr val="F26B43"/>
          </p15:clr>
        </p15:guide>
        <p15:guide id="3" pos="3456">
          <p15:clr>
            <a:srgbClr val="F26B43"/>
          </p15:clr>
        </p15:guide>
        <p15:guide id="4" pos="2784">
          <p15:clr>
            <a:srgbClr val="F26B43"/>
          </p15:clr>
        </p15:guide>
        <p15:guide id="5" pos="336">
          <p15:clr>
            <a:srgbClr val="F26B43"/>
          </p15:clr>
        </p15:guide>
        <p15:guide id="6" pos="7344">
          <p15:clr>
            <a:srgbClr val="F26B43"/>
          </p15:clr>
        </p15:guide>
        <p15:guide id="7" orient="horz" pos="336">
          <p15:clr>
            <a:srgbClr val="F26B43"/>
          </p15:clr>
        </p15:guide>
        <p15:guide id="8" pos="264">
          <p15:clr>
            <a:srgbClr val="F26B43"/>
          </p15:clr>
        </p15:guide>
        <p15:guide id="9" pos="4800">
          <p15:clr>
            <a:srgbClr val="F26B43"/>
          </p15:clr>
        </p15:guide>
        <p15:guide id="10" pos="2112">
          <p15:clr>
            <a:srgbClr val="F26B43"/>
          </p15:clr>
        </p15:guide>
        <p15:guide id="11" pos="54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E2A67878-8B33-FB7C-1167-E2403FC4B4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noProof="0" dirty="0"/>
              <a:t>Nākotnes arhitekti ilgtspējīgai izglītībai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681E315C-3772-AECE-B070-63DBD92078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noProof="0" dirty="0"/>
              <a:t>Jānis Drelings</a:t>
            </a:r>
          </a:p>
          <a:p>
            <a:r>
              <a:rPr lang="lv-LV" noProof="0" dirty="0"/>
              <a:t>RWTH Aachen University</a:t>
            </a:r>
          </a:p>
          <a:p>
            <a:r>
              <a:rPr lang="lv-LV" noProof="0" dirty="0"/>
              <a:t>Elektrotehnikas bakalaura students</a:t>
            </a:r>
          </a:p>
        </p:txBody>
      </p:sp>
    </p:spTree>
    <p:extLst>
      <p:ext uri="{BB962C8B-B14F-4D97-AF65-F5344CB8AC3E}">
        <p14:creationId xmlns:p14="http://schemas.microsoft.com/office/powerpoint/2010/main" val="1652818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DBDB0F2-AE69-7100-94C1-D91224037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Ilgtspējība īres līgumā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AB53F518-5A2D-2D02-D12C-844ACA4A8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v-LV" sz="2800" noProof="0" dirty="0"/>
              <a:t>Triecienvēdināšana</a:t>
            </a:r>
          </a:p>
          <a:p>
            <a:r>
              <a:rPr lang="lv-LV" sz="2800" noProof="0" dirty="0"/>
              <a:t>Termostats: ilgākā prombūtnē iestatīt uz „1“</a:t>
            </a:r>
          </a:p>
          <a:p>
            <a:r>
              <a:rPr lang="lv-LV" sz="2800" noProof="0" dirty="0"/>
              <a:t>Neaizsegt radiatorus</a:t>
            </a:r>
          </a:p>
          <a:p>
            <a:r>
              <a:rPr lang="lv-LV" sz="2800" noProof="0" dirty="0"/>
              <a:t>Pienākums resursus lietot taupīgi</a:t>
            </a:r>
          </a:p>
          <a:p>
            <a:r>
              <a:rPr lang="lv-LV" sz="2800" noProof="0" dirty="0"/>
              <a:t>Aizliegts: uzlādēt e-skūterus, e-velosipēdus un e-auto, kā arī piepildīt baseinus</a:t>
            </a:r>
          </a:p>
          <a:p>
            <a:r>
              <a:rPr lang="lv-LV" sz="2800" noProof="0" dirty="0"/>
              <a:t>Jāizmanto koplietošanas (lielā) sadzīves tehnika</a:t>
            </a:r>
          </a:p>
          <a:p>
            <a:r>
              <a:rPr lang="lv-LV" sz="2800" noProof="0" dirty="0"/>
              <a:t>Atkritumi obligāti jāšķiro tam paredzētajos konteineros</a:t>
            </a:r>
          </a:p>
          <a:p>
            <a:r>
              <a:rPr lang="lv-LV" sz="2800" noProof="0" dirty="0"/>
              <a:t>Teritorijā aizliegts veikt transportlīdzekļu remontu, kas var piesārņot vidi (piemēram, eļļas maiņu)</a:t>
            </a:r>
          </a:p>
        </p:txBody>
      </p:sp>
    </p:spTree>
    <p:extLst>
      <p:ext uri="{BB962C8B-B14F-4D97-AF65-F5344CB8AC3E}">
        <p14:creationId xmlns:p14="http://schemas.microsoft.com/office/powerpoint/2010/main" val="45520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>
            <a:extLst>
              <a:ext uri="{FF2B5EF4-FFF2-40B4-BE49-F238E27FC236}">
                <a16:creationId xmlns:a16="http://schemas.microsoft.com/office/drawing/2014/main" id="{168F55AA-3C81-D2FD-CBFA-6F3B9F626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Atkritumu šķirošana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6A79D193-AB7A-B6F7-E5F3-8C2D0DDDF3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noProof="0" dirty="0"/>
              <a:t>Kāpēc?</a:t>
            </a:r>
          </a:p>
        </p:txBody>
      </p:sp>
      <p:sp>
        <p:nvSpPr>
          <p:cNvPr id="7" name="Satura vietturis 6">
            <a:extLst>
              <a:ext uri="{FF2B5EF4-FFF2-40B4-BE49-F238E27FC236}">
                <a16:creationId xmlns:a16="http://schemas.microsoft.com/office/drawing/2014/main" id="{2CC72338-0D0F-6C32-15B6-4B4F2116790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lv-LV" noProof="0" dirty="0"/>
              <a:t>Saudzē dabas resursus, taupa ūdeni un enerģiju</a:t>
            </a:r>
          </a:p>
          <a:p>
            <a:r>
              <a:rPr lang="lv-LV" noProof="0" dirty="0"/>
              <a:t>Tiek samazināts atkritumu un ogļskābās gāzes emisiju daudzums</a:t>
            </a:r>
          </a:p>
          <a:p>
            <a:r>
              <a:rPr lang="lv-LV" noProof="0" dirty="0"/>
              <a:t>Tādējādi stiklu, metālu, papīru un bioatkritumus ir iespējams atkal izmantot kā vērtīgas izejvielas</a:t>
            </a:r>
          </a:p>
          <a:p>
            <a:r>
              <a:rPr lang="lv-LV" noProof="0" dirty="0"/>
              <a:t>Plastmasa…</a:t>
            </a:r>
          </a:p>
          <a:p>
            <a:pPr lvl="1"/>
            <a:r>
              <a:rPr lang="lv-LV" noProof="0" dirty="0"/>
              <a:t>Sasmalcināt</a:t>
            </a:r>
          </a:p>
          <a:p>
            <a:pPr lvl="1"/>
            <a:r>
              <a:rPr lang="lv-LV" noProof="0" dirty="0"/>
              <a:t>Ķīmiski apstrādāt</a:t>
            </a:r>
          </a:p>
          <a:p>
            <a:pPr lvl="1"/>
            <a:r>
              <a:rPr lang="lv-LV" noProof="0" dirty="0"/>
              <a:t>Nederīgo pārvērst siltum-/elektroenerģijā</a:t>
            </a:r>
          </a:p>
        </p:txBody>
      </p:sp>
      <p:sp>
        <p:nvSpPr>
          <p:cNvPr id="6" name="Teksta vietturis 5">
            <a:extLst>
              <a:ext uri="{FF2B5EF4-FFF2-40B4-BE49-F238E27FC236}">
                <a16:creationId xmlns:a16="http://schemas.microsoft.com/office/drawing/2014/main" id="{9AE3F4B6-E0E8-67F6-E101-C6BEF6F791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v-LV" noProof="0" dirty="0"/>
              <a:t>Ko?</a:t>
            </a:r>
          </a:p>
        </p:txBody>
      </p:sp>
      <p:sp>
        <p:nvSpPr>
          <p:cNvPr id="8" name="Satura vietturis 7">
            <a:extLst>
              <a:ext uri="{FF2B5EF4-FFF2-40B4-BE49-F238E27FC236}">
                <a16:creationId xmlns:a16="http://schemas.microsoft.com/office/drawing/2014/main" id="{73FF5A4B-3697-9FDB-8562-68AFF7CFB79C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lv-LV" noProof="0" dirty="0"/>
              <a:t>Plastmasas, metāls, tetrapakas</a:t>
            </a:r>
          </a:p>
          <a:p>
            <a:r>
              <a:rPr lang="lv-LV" noProof="0" dirty="0"/>
              <a:t>Stikls</a:t>
            </a:r>
          </a:p>
          <a:p>
            <a:pPr lvl="1"/>
            <a:r>
              <a:rPr lang="lv-LV" noProof="0" dirty="0"/>
              <a:t>Pēc krāsām – bezkrāsains (“balts”), brūns un zaļš (u. c.)</a:t>
            </a:r>
          </a:p>
          <a:p>
            <a:r>
              <a:rPr lang="lv-LV" noProof="0" dirty="0"/>
              <a:t>Papīrs</a:t>
            </a:r>
          </a:p>
          <a:p>
            <a:pPr lvl="1"/>
            <a:r>
              <a:rPr lang="lv-LV" noProof="0" dirty="0"/>
              <a:t>Tikai tīri materiāli (bez taukiem un citām netīrībām)</a:t>
            </a:r>
          </a:p>
          <a:p>
            <a:pPr lvl="1"/>
            <a:r>
              <a:rPr lang="lv-LV" noProof="0" dirty="0"/>
              <a:t>Jēlmateriālu apstrādei nepieciešams daudz “ķīmijas”</a:t>
            </a:r>
          </a:p>
          <a:p>
            <a:r>
              <a:rPr lang="lv-LV" noProof="0" dirty="0"/>
              <a:t>Bioatkritumi</a:t>
            </a:r>
          </a:p>
          <a:p>
            <a:pPr lvl="1"/>
            <a:r>
              <a:rPr lang="lv-LV" noProof="0" dirty="0"/>
              <a:t>Komposts</a:t>
            </a:r>
          </a:p>
          <a:p>
            <a:endParaRPr lang="lv-LV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4F9910-ED82-E127-0D49-8CFDF54BB7B6}"/>
              </a:ext>
            </a:extLst>
          </p:cNvPr>
          <p:cNvSpPr txBox="1"/>
          <p:nvPr/>
        </p:nvSpPr>
        <p:spPr>
          <a:xfrm>
            <a:off x="1449026" y="6085579"/>
            <a:ext cx="1239847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noProof="0" dirty="0"/>
              <a:t>Āhenes atkritumu šķirošanas kalendārs 2026. gadam vācu valodā:</a:t>
            </a:r>
          </a:p>
          <a:p>
            <a:r>
              <a:rPr lang="lv-LV" sz="1200" noProof="0" dirty="0"/>
              <a:t>https://www.aachen.de/:translation/en/stadt-aachen/de/in-aachen-leben/sicherheit-ordnung/stadtbetrieb/abfallkalender/</a:t>
            </a:r>
          </a:p>
        </p:txBody>
      </p:sp>
      <p:pic>
        <p:nvPicPr>
          <p:cNvPr id="11" name="Attēls 10" descr="Barcode">
            <a:extLst>
              <a:ext uri="{FF2B5EF4-FFF2-40B4-BE49-F238E27FC236}">
                <a16:creationId xmlns:a16="http://schemas.microsoft.com/office/drawing/2014/main" id="{391B52F8-6756-3BB9-2970-70930C43A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81" y="5637593"/>
            <a:ext cx="996745" cy="99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756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564DF5A-7BEE-C19F-24EC-7798E6627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Ētikas jautājums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9DBE1714-641F-F1FA-88FB-FD4F750FD6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noProof="0" dirty="0"/>
              <a:t>Tehniskās darbības ētika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9E0A882D-008E-40D5-E198-570F9EDCD0E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lv-LV" noProof="0" dirty="0"/>
              <a:t>Tā ietver ētisku pārdomu par tehnoloģiju izstrādes, ražošanas, lietošanas un utilizācijas nosacījumiem, mērķiem un sekām.</a:t>
            </a:r>
          </a:p>
          <a:p>
            <a:r>
              <a:rPr lang="lv-LV" noProof="0" dirty="0"/>
              <a:t>Šīm pārdomām pirms gaidāmo lēmumu pieņemšanas, lai tehnoloģiju ētiskais novērtējums tiktu ņemts vērā lēmumu pieņemšanā un tādējādi varētu tikt īstenots praksē.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8F409792-FC4E-839C-0439-F93FB55746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lv-LV" noProof="0" dirty="0"/>
              <a:t>Atjaunīgo/atjaunojamo energoresursu attīstība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B19BCC1A-9F62-9287-97AE-BAB17BF71B0B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lv-LV" noProof="0" dirty="0"/>
              <a:t>Katra jauna </a:t>
            </a:r>
            <a:r>
              <a:rPr lang="lv-LV" b="1" noProof="0" dirty="0"/>
              <a:t>vēja turbīna </a:t>
            </a:r>
            <a:r>
              <a:rPr lang="lv-LV" noProof="0" dirty="0"/>
              <a:t>ir vizuāls iejaukums dabā, jauns trokšņa avots un, iespējams, nāvējošs apdraudējums putniem.</a:t>
            </a:r>
          </a:p>
          <a:p>
            <a:r>
              <a:rPr lang="lv-LV" noProof="0" dirty="0"/>
              <a:t>Alternatīvi turpina darboties </a:t>
            </a:r>
            <a:r>
              <a:rPr lang="lv-LV" b="1" noProof="0" dirty="0"/>
              <a:t>brūnogļu spēkstacijas</a:t>
            </a:r>
            <a:r>
              <a:rPr lang="lv-LV" noProof="0" dirty="0"/>
              <a:t>, kas ar augstajām CO</a:t>
            </a:r>
            <a:r>
              <a:rPr lang="lv-LV" baseline="-25000" noProof="0" dirty="0"/>
              <a:t>2</a:t>
            </a:r>
            <a:r>
              <a:rPr lang="lv-LV" noProof="0" dirty="0"/>
              <a:t> emisijām pastiprina klimata pārmaiņas ar neparedzamām sekām.</a:t>
            </a:r>
          </a:p>
          <a:p>
            <a:r>
              <a:rPr lang="lv-LV" noProof="0" dirty="0"/>
              <a:t>Vai arī turpina darboties </a:t>
            </a:r>
            <a:r>
              <a:rPr lang="lv-LV" b="1" noProof="0" dirty="0"/>
              <a:t>atomelektrostacijas</a:t>
            </a:r>
            <a:r>
              <a:rPr lang="lv-LV" noProof="0" dirty="0"/>
              <a:t>, kurām ir neliela iespējamība, ka notiks smaga avārija, taču smagas avārijas gadījumā tās rada milzīgus tiešos postījumus plašā apkārtnē.</a:t>
            </a:r>
          </a:p>
          <a:p>
            <a:r>
              <a:rPr lang="lv-LV" b="1" noProof="0" dirty="0"/>
              <a:t>Kā nodrošināt enerģiju mūsu dzīvesveidam?</a:t>
            </a:r>
          </a:p>
        </p:txBody>
      </p:sp>
    </p:spTree>
    <p:extLst>
      <p:ext uri="{BB962C8B-B14F-4D97-AF65-F5344CB8AC3E}">
        <p14:creationId xmlns:p14="http://schemas.microsoft.com/office/powerpoint/2010/main" val="1696893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FEC6444-75D2-D093-D5F4-E13C4EB1D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noProof="0" dirty="0"/>
              <a:t>Kontakttīkla (gaisvadu līniju) izbūve uz Vācijas automaģistrālēm (autobahn)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atura vietturis 2">
                <a:extLst>
                  <a:ext uri="{FF2B5EF4-FFF2-40B4-BE49-F238E27FC236}">
                    <a16:creationId xmlns:a16="http://schemas.microsoft.com/office/drawing/2014/main" id="{0FC8B121-577B-B75F-0098-BB6AC226E9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2336" y="1488929"/>
                <a:ext cx="11253668" cy="5702445"/>
              </a:xfrm>
            </p:spPr>
            <p:txBody>
              <a:bodyPr numCol="2">
                <a:noAutofit/>
              </a:bodyPr>
              <a:lstStyle/>
              <a:p>
                <a:r>
                  <a:rPr lang="lv-LV" sz="1300" b="1" noProof="0" dirty="0"/>
                  <a:t>Jautājums</a:t>
                </a:r>
              </a:p>
              <a:p>
                <a:pPr lvl="1"/>
                <a:r>
                  <a:rPr lang="lv-LV" sz="1300" noProof="0" dirty="0"/>
                  <a:t>Cik izmaksātu kontakttīkla infrastruktūras ierīkošana Vācijas automaģistrālēs, lai nodrošinātu elektroenerģiju elektriskajiem kravas automobiļiem?</a:t>
                </a:r>
              </a:p>
              <a:p>
                <a:r>
                  <a:rPr lang="lv-LV" sz="1300" b="1" noProof="0" dirty="0"/>
                  <a:t>Pieņēmumi</a:t>
                </a:r>
              </a:p>
              <a:p>
                <a:pPr lvl="1"/>
                <a:r>
                  <a:rPr lang="lv-LV" sz="1300" noProof="0" dirty="0"/>
                  <a:t>Automaģistrāļu kopējais garums: apm. 13 000 km</a:t>
                </a:r>
              </a:p>
              <a:p>
                <a:pPr lvl="1"/>
                <a:r>
                  <a:rPr lang="lv-LV" sz="1300" noProof="0" dirty="0"/>
                  <a:t>Izmaksas uz kilometru: apm. 1 milj. eiro (dzelzceļš)</a:t>
                </a:r>
              </a:p>
              <a:p>
                <a:pPr lvl="2"/>
                <a:r>
                  <a:rPr lang="lv-LV" sz="1300" noProof="0" dirty="0"/>
                  <a:t>uz automaģistrāles izmaksas ir 3 reizes lielākas (divvadu sistēma, liels attālums starp brauktuvēm, lielāka jaudas nepieciešamība)</a:t>
                </a:r>
              </a:p>
              <a:p>
                <a:pPr lvl="1"/>
                <a:r>
                  <a:rPr lang="lv-LV" sz="1300" noProof="0" dirty="0"/>
                  <a:t>Kalpošanas laiks: 30 gadi</a:t>
                </a:r>
              </a:p>
              <a:p>
                <a:pPr lvl="1"/>
                <a:r>
                  <a:rPr lang="lv-LV" sz="1300" noProof="0" dirty="0"/>
                  <a:t>Kapitāla procentu likme: 8% gadā</a:t>
                </a:r>
              </a:p>
              <a:p>
                <a:r>
                  <a:rPr lang="lv-LV" sz="1300" b="1" noProof="0" dirty="0"/>
                  <a:t>Aprēķini</a:t>
                </a:r>
              </a:p>
              <a:p>
                <a:pPr lvl="1"/>
                <a:r>
                  <a:rPr lang="lv-LV" sz="1300" noProof="0" dirty="0"/>
                  <a:t>Investīciju apjoms: K = 13 000 km · 1 · 10</a:t>
                </a:r>
                <a:r>
                  <a:rPr lang="lv-LV" sz="1300" baseline="30000" noProof="0" dirty="0"/>
                  <a:t>6</a:t>
                </a:r>
                <a:r>
                  <a:rPr lang="lv-LV" sz="1300" noProof="0" dirty="0"/>
                  <a:t> €/km * 3 = 39 miljardi €</a:t>
                </a:r>
              </a:p>
              <a:p>
                <a:pPr lvl="1"/>
                <a:r>
                  <a:rPr lang="lv-LV" sz="1300" noProof="0" dirty="0"/>
                  <a:t>Gada amortizācija pēc anuitātes metodes:</a:t>
                </a:r>
              </a:p>
              <a:p>
                <a:pPr lvl="2"/>
                <a:r>
                  <a:rPr lang="lv-LV" sz="1300" b="0" noProof="0" dirty="0"/>
                  <a:t>R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v-LV" sz="1300" b="0" i="1" noProof="0" smtClean="0"/>
                        </m:ctrlPr>
                      </m:sSubPr>
                      <m:e>
                        <m:r>
                          <a:rPr lang="lv-LV" sz="1300" b="0" i="1" noProof="0" smtClean="0"/>
                          <m:t>𝑆</m:t>
                        </m:r>
                      </m:e>
                      <m:sub>
                        <m:r>
                          <a:rPr lang="lv-LV" sz="1300" b="0" i="1" noProof="0" smtClean="0"/>
                          <m:t>0</m:t>
                        </m:r>
                      </m:sub>
                    </m:sSub>
                    <m:r>
                      <a:rPr lang="lv-LV" sz="1300" i="1" noProof="0" smtClean="0"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lv-LV" sz="1300" b="0" i="1" noProof="0" smtClean="0"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lv-LV" sz="1300" b="0" i="1" noProof="0" smtClean="0"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lv-LV" sz="1300" b="0" i="1" noProof="0" smtClean="0"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lv-LV" sz="1300" b="0" i="1" noProof="0" smtClean="0"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lv-LV" sz="1300" i="1" noProof="0" smtClean="0"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lv-LV" sz="1300" b="0" i="1" noProof="0" smtClean="0">
                            <a:ea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sSup>
                          <m:sSupPr>
                            <m:ctrlPr>
                              <a:rPr lang="lv-LV" sz="1300" b="0" i="1" noProof="0" smtClean="0"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lv-LV" sz="1300" b="0" i="1" noProof="0" smtClean="0"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lv-LV" sz="1300" b="0" i="1" noProof="0" smtClean="0"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lv-LV" sz="1300" b="0" i="1" noProof="0" smtClean="0">
                            <a:ea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lv-LV" sz="1300" b="0" i="1" noProof="0" smtClean="0">
                        <a:ea typeface="Cambria Math" panose="02040503050406030204" pitchFamily="18" charset="0"/>
                      </a:rPr>
                      <m:t>=39 </m:t>
                    </m:r>
                    <m:r>
                      <a:rPr lang="lv-LV" sz="1300" b="0" i="1" noProof="0" smtClean="0">
                        <a:ea typeface="Cambria Math" panose="02040503050406030204" pitchFamily="18" charset="0"/>
                      </a:rPr>
                      <m:t>𝑚𝑖𝑙𝑗𝑟𝑑</m:t>
                    </m:r>
                    <m:r>
                      <a:rPr lang="lv-LV" sz="1300" b="0" i="1" noProof="0" smtClean="0"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nor/>
                      </m:rPr>
                      <a:rPr lang="lv-LV" sz="1300" noProof="0">
                        <a:ea typeface="Cambria Math" panose="02040503050406030204" pitchFamily="18" charset="0"/>
                      </a:rPr>
                      <m:t>€</m:t>
                    </m:r>
                    <m:r>
                      <a:rPr lang="lv-LV" sz="1300" i="1" noProof="0" smtClean="0"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lv-LV" sz="1300" b="0" i="1" noProof="0" smtClean="0"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lv-LV" sz="1300" b="0" i="1" noProof="0" smtClean="0"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lv-LV" sz="1300" b="0" i="1" noProof="0" smtClean="0">
                                <a:ea typeface="Cambria Math" panose="02040503050406030204" pitchFamily="18" charset="0"/>
                              </a:rPr>
                              <m:t>1,08</m:t>
                            </m:r>
                          </m:e>
                          <m:sup>
                            <m:r>
                              <a:rPr lang="lv-LV" sz="1300" b="0" i="1" noProof="0" smtClean="0">
                                <a:ea typeface="Cambria Math" panose="02040503050406030204" pitchFamily="18" charset="0"/>
                              </a:rPr>
                              <m:t>30</m:t>
                            </m:r>
                          </m:sup>
                        </m:sSup>
                        <m:r>
                          <a:rPr lang="lv-LV" sz="1300" b="0" i="1" noProof="0" smtClean="0">
                            <a:ea typeface="Cambria Math" panose="02040503050406030204" pitchFamily="18" charset="0"/>
                          </a:rPr>
                          <m:t>∙8%</m:t>
                        </m:r>
                      </m:num>
                      <m:den>
                        <m:sSup>
                          <m:sSupPr>
                            <m:ctrlPr>
                              <a:rPr lang="lv-LV" sz="1300" b="0" i="1" noProof="0" smtClean="0"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lv-LV" sz="1300" b="0" i="1" noProof="0" smtClean="0">
                                <a:ea typeface="Cambria Math" panose="02040503050406030204" pitchFamily="18" charset="0"/>
                              </a:rPr>
                              <m:t>1,08</m:t>
                            </m:r>
                          </m:e>
                          <m:sup>
                            <m:r>
                              <a:rPr lang="lv-LV" sz="1300" b="0" i="1" noProof="0" smtClean="0">
                                <a:ea typeface="Cambria Math" panose="02040503050406030204" pitchFamily="18" charset="0"/>
                              </a:rPr>
                              <m:t>30</m:t>
                            </m:r>
                          </m:sup>
                        </m:sSup>
                        <m:r>
                          <a:rPr lang="lv-LV" sz="1300" b="0" i="1" noProof="0" smtClean="0">
                            <a:ea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lv-LV" sz="1300" noProof="0" dirty="0">
                    <a:ea typeface="Cambria Math" panose="02040503050406030204" pitchFamily="18" charset="0"/>
                  </a:rPr>
                  <a:t> = 3,5 miljrd. </a:t>
                </a:r>
                <a:r>
                  <a:rPr lang="lv-LV" sz="1300" noProof="0" dirty="0"/>
                  <a:t>€</a:t>
                </a:r>
                <a:endParaRPr lang="lv-LV" sz="1300" noProof="0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lv-LV" sz="1300" noProof="0" dirty="0"/>
                  <a:t>S_0: kopējās investīcijas, n: norakstīšanas periods, q = i + 1, i: procentu likme</a:t>
                </a:r>
              </a:p>
              <a:p>
                <a:r>
                  <a:rPr lang="lv-LV" sz="1300" b="1" noProof="0" dirty="0"/>
                  <a:t>Salīdzinājums un novērtējums</a:t>
                </a:r>
              </a:p>
              <a:p>
                <a:pPr lvl="1"/>
                <a:r>
                  <a:rPr lang="lv-LV" sz="1300" noProof="0" dirty="0"/>
                  <a:t>Ieņēmumi no kravas auto ceļu nodokļa 2017. gadā: 4,7 miljardi €</a:t>
                </a:r>
              </a:p>
              <a:p>
                <a:pPr lvl="1"/>
                <a:r>
                  <a:rPr lang="lv-LV" sz="1300" noProof="0" dirty="0"/>
                  <a:t>Ikgadējās izmaksas veidotu 74% no autoceļu nodevu ieņēmumiem.</a:t>
                </a:r>
              </a:p>
              <a:p>
                <a:r>
                  <a:rPr lang="lv-LV" sz="1300" b="1" noProof="0" dirty="0"/>
                  <a:t>Parametru variācijas</a:t>
                </a:r>
              </a:p>
              <a:p>
                <a:pPr lvl="1"/>
                <a:r>
                  <a:rPr lang="lv-LV" sz="1300" noProof="0" dirty="0"/>
                  <a:t>Izmaksas tikai 2 reizes lielākas nekā dzelzceļam (3 vietā): 67% no bāzes varianta</a:t>
                </a:r>
              </a:p>
              <a:p>
                <a:pPr lvl="1"/>
                <a:r>
                  <a:rPr lang="lv-LV" sz="1300" noProof="0" dirty="0"/>
                  <a:t>Norakstīšanas periods 20 gadi (30 vietā): 115%</a:t>
                </a:r>
              </a:p>
              <a:p>
                <a:pPr lvl="1"/>
                <a:r>
                  <a:rPr lang="lv-LV" sz="1300" noProof="0" dirty="0"/>
                  <a:t>Norakstīšanas periods 40 gadi (30 vietā): 95%</a:t>
                </a:r>
              </a:p>
              <a:p>
                <a:pPr lvl="1"/>
                <a:r>
                  <a:rPr lang="lv-LV" sz="1300" noProof="0" dirty="0"/>
                  <a:t>Procentu likme 6% (8% vietā): 81%</a:t>
                </a:r>
              </a:p>
              <a:p>
                <a:pPr lvl="1"/>
                <a:r>
                  <a:rPr lang="lv-LV" sz="1300" noProof="0" dirty="0"/>
                  <a:t>Procentu likme 10% (8% vietā): 119%</a:t>
                </a:r>
              </a:p>
              <a:p>
                <a:r>
                  <a:rPr lang="lv-LV" sz="1300" noProof="0" dirty="0"/>
                  <a:t>Kravas auto (&gt; 6 t un seglu vilcēju) kopējais nobraukums 2017. gadā: apm. 32 miljardi km</a:t>
                </a:r>
              </a:p>
              <a:p>
                <a:pPr lvl="1"/>
                <a:r>
                  <a:rPr lang="lv-LV" sz="1300" noProof="0" dirty="0"/>
                  <a:t>3,5 mljrd. € / 32 mljrd. km = 11 centi/km</a:t>
                </a:r>
              </a:p>
              <a:p>
                <a:endParaRPr lang="lv-LV" sz="1300" noProof="0" dirty="0"/>
              </a:p>
            </p:txBody>
          </p:sp>
        </mc:Choice>
        <mc:Fallback>
          <p:sp>
            <p:nvSpPr>
              <p:cNvPr id="3" name="Satura vietturis 2">
                <a:extLst>
                  <a:ext uri="{FF2B5EF4-FFF2-40B4-BE49-F238E27FC236}">
                    <a16:creationId xmlns:a16="http://schemas.microsoft.com/office/drawing/2014/main" id="{0FC8B121-577B-B75F-0098-BB6AC226E9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2336" y="1488929"/>
                <a:ext cx="11253668" cy="5702445"/>
              </a:xfrm>
              <a:blipFill>
                <a:blip r:embed="rId2"/>
                <a:stretch>
                  <a:fillRect r="-108"/>
                </a:stretch>
              </a:blipFill>
            </p:spPr>
            <p:txBody>
              <a:bodyPr/>
              <a:lstStyle/>
              <a:p>
                <a:r>
                  <a:rPr lang="lv-LV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552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irsraksts 6">
            <a:extLst>
              <a:ext uri="{FF2B5EF4-FFF2-40B4-BE49-F238E27FC236}">
                <a16:creationId xmlns:a16="http://schemas.microsoft.com/office/drawing/2014/main" id="{F20B3B00-5B05-65F8-FB4D-2D47E0ED1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noProof="0" dirty="0"/>
              <a:t>Saules paneļu elektroenerģijas ieguve Vācijā</a:t>
            </a:r>
          </a:p>
        </p:txBody>
      </p:sp>
      <p:sp>
        <p:nvSpPr>
          <p:cNvPr id="8" name="Satura vietturis 7">
            <a:extLst>
              <a:ext uri="{FF2B5EF4-FFF2-40B4-BE49-F238E27FC236}">
                <a16:creationId xmlns:a16="http://schemas.microsoft.com/office/drawing/2014/main" id="{0A2549FD-BB1E-9224-A83A-C140A2972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r>
              <a:rPr lang="lv-LV" b="1" noProof="0" dirty="0"/>
              <a:t>Jautājums</a:t>
            </a:r>
          </a:p>
          <a:p>
            <a:pPr lvl="1"/>
            <a:r>
              <a:rPr lang="lv-LV" noProof="0" dirty="0"/>
              <a:t>Cik daudz elektroenerģijas Vācijā varētu saražot ar fotoelementu sistēmām:</a:t>
            </a:r>
          </a:p>
          <a:p>
            <a:pPr lvl="2"/>
            <a:r>
              <a:rPr lang="lv-LV" noProof="0" dirty="0"/>
              <a:t>ja tam izmantotu 2% no valsts sauszemes platības,</a:t>
            </a:r>
          </a:p>
          <a:p>
            <a:pPr lvl="2"/>
            <a:r>
              <a:rPr lang="lv-LV" noProof="0" dirty="0"/>
              <a:t>vai ja tam izmantotu platību, ko šobrīd aizņem enerģētisko kultūraugu audzēšana,</a:t>
            </a:r>
          </a:p>
          <a:p>
            <a:pPr lvl="2"/>
            <a:r>
              <a:rPr lang="lv-LV" noProof="0" dirty="0"/>
              <a:t>cik tas būtu uz vienu iedzīvotāju,</a:t>
            </a:r>
          </a:p>
          <a:p>
            <a:pPr lvl="2"/>
            <a:r>
              <a:rPr lang="lv-LV" noProof="0" dirty="0"/>
              <a:t>un cik tas ir attiecībā pret pašreizējo elektroenerģijas ražošanas apjomu?</a:t>
            </a:r>
          </a:p>
          <a:p>
            <a:r>
              <a:rPr lang="lv-LV" b="1" noProof="0" dirty="0"/>
              <a:t>Pieņēmumi</a:t>
            </a:r>
          </a:p>
          <a:p>
            <a:pPr lvl="1"/>
            <a:r>
              <a:rPr lang="lv-LV" noProof="0" dirty="0"/>
              <a:t>Saules moduļu lietderības koeficients: apm. 20%</a:t>
            </a:r>
          </a:p>
          <a:p>
            <a:pPr lvl="1"/>
            <a:r>
              <a:rPr lang="lv-LV" noProof="0" dirty="0"/>
              <a:t>virsmas izmantošanas koeficients atstarpju dēļ: apm. 1/3</a:t>
            </a:r>
          </a:p>
          <a:p>
            <a:pPr lvl="1"/>
            <a:r>
              <a:rPr lang="lv-LV" noProof="0" dirty="0"/>
              <a:t>Vācijas platība: apm. 350 000 km</a:t>
            </a:r>
            <a:r>
              <a:rPr lang="lv-LV" baseline="30000" noProof="0" dirty="0"/>
              <a:t>2</a:t>
            </a:r>
          </a:p>
          <a:p>
            <a:pPr lvl="1"/>
            <a:r>
              <a:rPr lang="lv-LV" noProof="0" dirty="0"/>
              <a:t>Saules starojuma enerģija gadā: apm. 1000 kWh/m</a:t>
            </a:r>
            <a:r>
              <a:rPr lang="lv-LV" baseline="30000" noProof="0" dirty="0"/>
              <a:t>2</a:t>
            </a:r>
          </a:p>
          <a:p>
            <a:pPr lvl="1"/>
            <a:r>
              <a:rPr lang="lv-LV" noProof="0" dirty="0"/>
              <a:t>Iedzīvotāju skaits Vācijā: apm. 80 milj.</a:t>
            </a:r>
          </a:p>
          <a:p>
            <a:pPr lvl="1"/>
            <a:r>
              <a:rPr lang="lv-LV" noProof="0" dirty="0"/>
              <a:t>Pašreizējā elektroenerģijas izstrāde gadā Vācijā: apm. 600 TWh</a:t>
            </a:r>
          </a:p>
          <a:p>
            <a:pPr lvl="1"/>
            <a:endParaRPr lang="lv-LV" noProof="0" dirty="0"/>
          </a:p>
          <a:p>
            <a:pPr lvl="1"/>
            <a:r>
              <a:rPr lang="lv-LV" noProof="0" dirty="0"/>
              <a:t>Platība enerģētiskajiem kultūraugiem: 14% no 16,7 milj. ha, apm. 6,9% Vācijas teritorijas</a:t>
            </a:r>
          </a:p>
          <a:p>
            <a:pPr marL="457200" lvl="1" indent="0">
              <a:buNone/>
            </a:pPr>
            <a:r>
              <a:rPr lang="lv-LV" noProof="0" dirty="0"/>
              <a:t>(47% Vācijas  platības tiek izmantoti lauksaimniecībai, 32% aizņem meži)</a:t>
            </a:r>
          </a:p>
          <a:p>
            <a:r>
              <a:rPr lang="lv-LV" b="1" noProof="0" dirty="0"/>
              <a:t>Aprēķini</a:t>
            </a:r>
          </a:p>
          <a:p>
            <a:pPr lvl="1"/>
            <a:r>
              <a:rPr lang="lv-LV" noProof="0" dirty="0"/>
              <a:t>2% · 20% · 350 000 km</a:t>
            </a:r>
            <a:r>
              <a:rPr lang="lv-LV" baseline="30000" noProof="0" dirty="0"/>
              <a:t>2</a:t>
            </a:r>
            <a:r>
              <a:rPr lang="lv-LV" noProof="0" dirty="0"/>
              <a:t> · 1000 kWh/m</a:t>
            </a:r>
            <a:r>
              <a:rPr lang="lv-LV" baseline="30000" noProof="0" dirty="0"/>
              <a:t>2</a:t>
            </a:r>
            <a:r>
              <a:rPr lang="lv-LV" noProof="0" dirty="0"/>
              <a:t> = 1,4 · 10</a:t>
            </a:r>
            <a:r>
              <a:rPr lang="lv-LV" baseline="30000" noProof="0" dirty="0"/>
              <a:t>12</a:t>
            </a:r>
            <a:r>
              <a:rPr lang="lv-LV" noProof="0" dirty="0"/>
              <a:t> kWh = 1400 TWh</a:t>
            </a:r>
          </a:p>
          <a:p>
            <a:pPr lvl="1"/>
            <a:r>
              <a:rPr lang="lv-LV" noProof="0" dirty="0"/>
              <a:t>1/3 · 6,9% · 20% · 350 000 km</a:t>
            </a:r>
            <a:r>
              <a:rPr lang="lv-LV" baseline="30000" noProof="0" dirty="0"/>
              <a:t>2</a:t>
            </a:r>
            <a:r>
              <a:rPr lang="lv-LV" noProof="0" dirty="0"/>
              <a:t> · 1000 kWh/m</a:t>
            </a:r>
            <a:r>
              <a:rPr lang="lv-LV" baseline="30000" noProof="0" dirty="0"/>
              <a:t>2</a:t>
            </a:r>
            <a:r>
              <a:rPr lang="lv-LV" noProof="0" dirty="0"/>
              <a:t> = 1600 TWh</a:t>
            </a:r>
          </a:p>
          <a:p>
            <a:pPr lvl="1"/>
            <a:r>
              <a:rPr lang="lv-LV" noProof="0" dirty="0"/>
              <a:t>1600 TWh / 80 milj. iedzīvotāju = 20 000 kWh/iedz.</a:t>
            </a:r>
          </a:p>
          <a:p>
            <a:pPr lvl="1"/>
            <a:r>
              <a:rPr lang="lv-LV" noProof="0" dirty="0"/>
              <a:t>1600 TWh / 600 TWh = 2,7</a:t>
            </a:r>
          </a:p>
          <a:p>
            <a:r>
              <a:rPr lang="lv-LV" b="1" noProof="0" dirty="0"/>
              <a:t>Secinājums</a:t>
            </a:r>
          </a:p>
          <a:p>
            <a:pPr lvl="1"/>
            <a:r>
              <a:rPr lang="lv-LV" noProof="0" dirty="0"/>
              <a:t>Tikai platībā, kur šobrīd Vācijā audzē enerģētiskos kultūraugus, ar saules paneļiem varētu saražot vismaz 2,5 reizes vairāk elektroenerģijas nekā pašreizējais kopējais patēriņš.</a:t>
            </a:r>
          </a:p>
        </p:txBody>
      </p:sp>
      <p:cxnSp>
        <p:nvCxnSpPr>
          <p:cNvPr id="10" name="Taisns bultveida savienotājs 9">
            <a:extLst>
              <a:ext uri="{FF2B5EF4-FFF2-40B4-BE49-F238E27FC236}">
                <a16:creationId xmlns:a16="http://schemas.microsoft.com/office/drawing/2014/main" id="{AFEED965-696E-A538-0750-8C197BD492BA}"/>
              </a:ext>
            </a:extLst>
          </p:cNvPr>
          <p:cNvCxnSpPr/>
          <p:nvPr/>
        </p:nvCxnSpPr>
        <p:spPr>
          <a:xfrm>
            <a:off x="5286375" y="2400300"/>
            <a:ext cx="1152525" cy="6000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Taisns bultveida savienotājs 11">
            <a:extLst>
              <a:ext uri="{FF2B5EF4-FFF2-40B4-BE49-F238E27FC236}">
                <a16:creationId xmlns:a16="http://schemas.microsoft.com/office/drawing/2014/main" id="{2A6D0BED-9BA9-16BC-C935-0A1F381A7A5E}"/>
              </a:ext>
            </a:extLst>
          </p:cNvPr>
          <p:cNvCxnSpPr/>
          <p:nvPr/>
        </p:nvCxnSpPr>
        <p:spPr>
          <a:xfrm>
            <a:off x="3286125" y="2895600"/>
            <a:ext cx="3152775" cy="533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Taisns bultveida savienotājs 13">
            <a:extLst>
              <a:ext uri="{FF2B5EF4-FFF2-40B4-BE49-F238E27FC236}">
                <a16:creationId xmlns:a16="http://schemas.microsoft.com/office/drawing/2014/main" id="{D00E87EB-85C8-BF12-C895-337CA1EF122D}"/>
              </a:ext>
            </a:extLst>
          </p:cNvPr>
          <p:cNvCxnSpPr/>
          <p:nvPr/>
        </p:nvCxnSpPr>
        <p:spPr>
          <a:xfrm>
            <a:off x="4000500" y="3190875"/>
            <a:ext cx="2314575" cy="5715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Taisns bultveida savienotājs 15">
            <a:extLst>
              <a:ext uri="{FF2B5EF4-FFF2-40B4-BE49-F238E27FC236}">
                <a16:creationId xmlns:a16="http://schemas.microsoft.com/office/drawing/2014/main" id="{C3F71E05-0796-21E2-D61C-868254AE45B6}"/>
              </a:ext>
            </a:extLst>
          </p:cNvPr>
          <p:cNvCxnSpPr/>
          <p:nvPr/>
        </p:nvCxnSpPr>
        <p:spPr>
          <a:xfrm>
            <a:off x="3124200" y="3762375"/>
            <a:ext cx="3314700" cy="2762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293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D146057-CC4E-66AE-07E2-2CA0DF349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noProof="0" dirty="0"/>
              <a:t>Energosistēmas izmaksas – 1 triljons eiro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24301181-901E-64B7-CA7D-9B5AF6173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lv-LV" b="1" noProof="0" dirty="0"/>
              <a:t>Laikraksta Frankfurter Allgemeine ziņa (19.02.2013):</a:t>
            </a:r>
          </a:p>
          <a:p>
            <a:pPr lvl="1"/>
            <a:r>
              <a:rPr lang="lv-LV" noProof="0" dirty="0"/>
              <a:t>„Enerģētikas pāreja varētu izmaksāt līdz pat vienam triljonam eiro (1 000 000 000 000 €)“ (Vācijas vides ministrs Pēters Altmaiers)</a:t>
            </a:r>
          </a:p>
          <a:p>
            <a:r>
              <a:rPr lang="lv-LV" b="1" noProof="0" dirty="0"/>
              <a:t>Pieņēmumi un aprēķini</a:t>
            </a:r>
          </a:p>
          <a:p>
            <a:pPr lvl="1"/>
            <a:r>
              <a:rPr lang="lv-LV" noProof="0" dirty="0"/>
              <a:t>Laika periods: Pāreja plānota līdz 2050. gadam (apm. 35 gadi no izteikuma brīža)</a:t>
            </a:r>
          </a:p>
          <a:p>
            <a:pPr lvl="2"/>
            <a:r>
              <a:rPr lang="lv-LV" noProof="0" dirty="0"/>
              <a:t>1 triljons € / 35 gadi = 29 miljardi €/gadā</a:t>
            </a:r>
          </a:p>
          <a:p>
            <a:pPr lvl="1"/>
            <a:r>
              <a:rPr lang="lv-LV" noProof="0" dirty="0"/>
              <a:t>Izmaksas uz vienu iedzīvotāju</a:t>
            </a:r>
          </a:p>
          <a:p>
            <a:pPr lvl="2"/>
            <a:r>
              <a:rPr lang="lv-LV" noProof="0" dirty="0"/>
              <a:t>29 miljardi €/gadā / 80 milj. iedz. =</a:t>
            </a:r>
          </a:p>
          <a:p>
            <a:pPr marL="914400" lvl="2" indent="0">
              <a:buNone/>
            </a:pPr>
            <a:r>
              <a:rPr lang="lv-LV" noProof="0" dirty="0"/>
              <a:t>= 357 €/gadā/iedz. = 30 €/mēnesī/iedz. = 1€/dienā/iedz.</a:t>
            </a:r>
          </a:p>
          <a:p>
            <a:pPr lvl="1"/>
            <a:r>
              <a:rPr lang="lv-LV" noProof="0" dirty="0"/>
              <a:t>Attiecība pret iekšzemes kopproduktu</a:t>
            </a:r>
          </a:p>
          <a:p>
            <a:pPr lvl="2"/>
            <a:r>
              <a:rPr lang="lv-LV" noProof="0" dirty="0"/>
              <a:t>Vācijas IKP 2017. gadā: 3 277 miljardi €</a:t>
            </a:r>
          </a:p>
          <a:p>
            <a:pPr lvl="2"/>
            <a:r>
              <a:rPr lang="lv-LV" noProof="0" dirty="0"/>
              <a:t>Papildu izmaksas veido tikai 0,9% no IKP gadā.</a:t>
            </a:r>
          </a:p>
          <a:p>
            <a:r>
              <a:rPr lang="lv-LV" b="1" noProof="0" dirty="0"/>
              <a:t>Salīdzinājums ar energoresursu importu</a:t>
            </a:r>
          </a:p>
          <a:p>
            <a:pPr lvl="1"/>
            <a:r>
              <a:rPr lang="lv-LV" noProof="0" dirty="0"/>
              <a:t>2012. gadā Vācija importēja energoresursus par 99,8 miljardiem € (67 mljrd. naftai, 30 mljrd. dabasgāzei, 2,5 mljrd. akmeņoglēm)</a:t>
            </a:r>
          </a:p>
          <a:p>
            <a:pPr lvl="1"/>
            <a:r>
              <a:rPr lang="lv-LV" noProof="0" dirty="0"/>
              <a:t>2015. gadā: apm. 62 miljardi €</a:t>
            </a:r>
          </a:p>
          <a:p>
            <a:pPr lvl="1"/>
            <a:r>
              <a:rPr lang="lv-LV" noProof="0" dirty="0"/>
              <a:t>Pārejot uz vietējo enerģiju, šie līdzekļi vairs neaizplūstu uz ārvalstīm.</a:t>
            </a:r>
          </a:p>
        </p:txBody>
      </p:sp>
    </p:spTree>
    <p:extLst>
      <p:ext uri="{BB962C8B-B14F-4D97-AF65-F5344CB8AC3E}">
        <p14:creationId xmlns:p14="http://schemas.microsoft.com/office/powerpoint/2010/main" val="2103442338"/>
      </p:ext>
    </p:extLst>
  </p:cSld>
  <p:clrMapOvr>
    <a:masterClrMapping/>
  </p:clrMapOvr>
</p:sld>
</file>

<file path=ppt/theme/theme1.xml><?xml version="1.0" encoding="utf-8"?>
<a:theme xmlns:a="http://schemas.openxmlformats.org/drawingml/2006/main" name="Līnijas">
  <a:themeElements>
    <a:clrScheme name="Līnijas">
      <a:dk1>
        <a:srgbClr val="0F0F0F"/>
      </a:dk1>
      <a:lt1>
        <a:sysClr val="window" lastClr="FFFFFF"/>
      </a:lt1>
      <a:dk2>
        <a:srgbClr val="0A242A"/>
      </a:dk2>
      <a:lt2>
        <a:srgbClr val="F5F2ED"/>
      </a:lt2>
      <a:accent1>
        <a:srgbClr val="E45730"/>
      </a:accent1>
      <a:accent2>
        <a:srgbClr val="27717D"/>
      </a:accent2>
      <a:accent3>
        <a:srgbClr val="8CA8B5"/>
      </a:accent3>
      <a:accent4>
        <a:srgbClr val="607381"/>
      </a:accent4>
      <a:accent5>
        <a:srgbClr val="A39990"/>
      </a:accent5>
      <a:accent6>
        <a:srgbClr val="BA3106"/>
      </a:accent6>
      <a:hlink>
        <a:srgbClr val="E45730"/>
      </a:hlink>
      <a:folHlink>
        <a:srgbClr val="24717F"/>
      </a:folHlink>
    </a:clrScheme>
    <a:fontScheme name="Univers Condensed Arial Light">
      <a:majorFont>
        <a:latin typeface="Univers Condensed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ines" id="{73C0D9B4-D252-4142-B71F-89E39AB3FA27}" vid="{AF756BC4-928A-4ACB-8AC0-2FBFD00AF4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Lines</Template>
  <TotalTime>136</TotalTime>
  <Words>1009</Words>
  <Application>Microsoft Office PowerPoint</Application>
  <PresentationFormat>Platekrāna</PresentationFormat>
  <Paragraphs>107</Paragraphs>
  <Slides>7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7</vt:i4>
      </vt:variant>
    </vt:vector>
  </HeadingPairs>
  <TitlesOfParts>
    <vt:vector size="13" baseType="lpstr">
      <vt:lpstr>Aptos</vt:lpstr>
      <vt:lpstr>Arial</vt:lpstr>
      <vt:lpstr>Arial Nova Light</vt:lpstr>
      <vt:lpstr>Cambria Math</vt:lpstr>
      <vt:lpstr>Univers Condensed</vt:lpstr>
      <vt:lpstr>Līnijas</vt:lpstr>
      <vt:lpstr>Nākotnes arhitekti ilgtspējīgai izglītībai</vt:lpstr>
      <vt:lpstr>Ilgtspējība īres līgumā</vt:lpstr>
      <vt:lpstr>Atkritumu šķirošana</vt:lpstr>
      <vt:lpstr>Ētikas jautājums</vt:lpstr>
      <vt:lpstr>Kontakttīkla (gaisvadu līniju) izbūve uz Vācijas automaģistrālēm (autobahn)</vt:lpstr>
      <vt:lpstr>Saules paneļu elektroenerģijas ieguve Vācijā</vt:lpstr>
      <vt:lpstr>Energosistēmas izmaksas – 1 triljons eiro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Jānis Drelings</dc:creator>
  <cp:lastModifiedBy>Jānis Drelings</cp:lastModifiedBy>
  <cp:revision>1</cp:revision>
  <dcterms:created xsi:type="dcterms:W3CDTF">2026-09-29T07:06:53Z</dcterms:created>
  <dcterms:modified xsi:type="dcterms:W3CDTF">2026-09-29T09:23:47Z</dcterms:modified>
</cp:coreProperties>
</file>