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1" r:id="rId5"/>
    <p:sldId id="258" r:id="rId6"/>
    <p:sldId id="262" r:id="rId7"/>
    <p:sldId id="263" r:id="rId8"/>
    <p:sldId id="259" r:id="rId9"/>
    <p:sldId id="264" r:id="rId10"/>
    <p:sldId id="265" r:id="rId11"/>
    <p:sldId id="266" r:id="rId12"/>
    <p:sldId id="268" r:id="rId13"/>
    <p:sldId id="269" r:id="rId14"/>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108"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B4386885-F9C7-4BA6-AC9A-CFD1DFD7276B}" type="datetimeFigureOut">
              <a:rPr lang="lv-LV" smtClean="0"/>
              <a:t>21.11.2023.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4E60AF7-80E1-452B-B09A-F9020230BDCA}" type="slidenum">
              <a:rPr lang="lv-LV" smtClean="0"/>
              <a:t>‹#›</a:t>
            </a:fld>
            <a:endParaRPr lang="lv-LV"/>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0745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386885-F9C7-4BA6-AC9A-CFD1DFD7276B}" type="datetimeFigureOut">
              <a:rPr lang="lv-LV" smtClean="0"/>
              <a:t>21.11.2023.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4E60AF7-80E1-452B-B09A-F9020230BDCA}" type="slidenum">
              <a:rPr lang="lv-LV" smtClean="0"/>
              <a:t>‹#›</a:t>
            </a:fld>
            <a:endParaRPr lang="lv-LV"/>
          </a:p>
        </p:txBody>
      </p:sp>
    </p:spTree>
    <p:extLst>
      <p:ext uri="{BB962C8B-B14F-4D97-AF65-F5344CB8AC3E}">
        <p14:creationId xmlns:p14="http://schemas.microsoft.com/office/powerpoint/2010/main" val="659452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386885-F9C7-4BA6-AC9A-CFD1DFD7276B}" type="datetimeFigureOut">
              <a:rPr lang="lv-LV" smtClean="0"/>
              <a:t>21.11.2023.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4E60AF7-80E1-452B-B09A-F9020230BDCA}" type="slidenum">
              <a:rPr lang="lv-LV" smtClean="0"/>
              <a:t>‹#›</a:t>
            </a:fld>
            <a:endParaRPr lang="lv-LV"/>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8629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386885-F9C7-4BA6-AC9A-CFD1DFD7276B}" type="datetimeFigureOut">
              <a:rPr lang="lv-LV" smtClean="0"/>
              <a:t>21.11.2023.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4E60AF7-80E1-452B-B09A-F9020230BDCA}" type="slidenum">
              <a:rPr lang="lv-LV" smtClean="0"/>
              <a:t>‹#›</a:t>
            </a:fld>
            <a:endParaRPr lang="lv-LV"/>
          </a:p>
        </p:txBody>
      </p:sp>
    </p:spTree>
    <p:extLst>
      <p:ext uri="{BB962C8B-B14F-4D97-AF65-F5344CB8AC3E}">
        <p14:creationId xmlns:p14="http://schemas.microsoft.com/office/powerpoint/2010/main" val="2782018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4386885-F9C7-4BA6-AC9A-CFD1DFD7276B}" type="datetimeFigureOut">
              <a:rPr lang="lv-LV" smtClean="0"/>
              <a:t>21.11.2023.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4E60AF7-80E1-452B-B09A-F9020230BDCA}" type="slidenum">
              <a:rPr lang="lv-LV" smtClean="0"/>
              <a:t>‹#›</a:t>
            </a:fld>
            <a:endParaRPr lang="lv-LV"/>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4480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4386885-F9C7-4BA6-AC9A-CFD1DFD7276B}" type="datetimeFigureOut">
              <a:rPr lang="lv-LV" smtClean="0"/>
              <a:t>21.11.2023.</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94E60AF7-80E1-452B-B09A-F9020230BDCA}" type="slidenum">
              <a:rPr lang="lv-LV" smtClean="0"/>
              <a:t>‹#›</a:t>
            </a:fld>
            <a:endParaRPr lang="lv-LV"/>
          </a:p>
        </p:txBody>
      </p:sp>
    </p:spTree>
    <p:extLst>
      <p:ext uri="{BB962C8B-B14F-4D97-AF65-F5344CB8AC3E}">
        <p14:creationId xmlns:p14="http://schemas.microsoft.com/office/powerpoint/2010/main" val="4099448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4386885-F9C7-4BA6-AC9A-CFD1DFD7276B}" type="datetimeFigureOut">
              <a:rPr lang="lv-LV" smtClean="0"/>
              <a:t>21.11.2023.</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94E60AF7-80E1-452B-B09A-F9020230BDCA}" type="slidenum">
              <a:rPr lang="lv-LV" smtClean="0"/>
              <a:t>‹#›</a:t>
            </a:fld>
            <a:endParaRPr lang="lv-LV"/>
          </a:p>
        </p:txBody>
      </p:sp>
    </p:spTree>
    <p:extLst>
      <p:ext uri="{BB962C8B-B14F-4D97-AF65-F5344CB8AC3E}">
        <p14:creationId xmlns:p14="http://schemas.microsoft.com/office/powerpoint/2010/main" val="3318529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4386885-F9C7-4BA6-AC9A-CFD1DFD7276B}" type="datetimeFigureOut">
              <a:rPr lang="lv-LV" smtClean="0"/>
              <a:t>21.11.2023.</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94E60AF7-80E1-452B-B09A-F9020230BDCA}" type="slidenum">
              <a:rPr lang="lv-LV" smtClean="0"/>
              <a:t>‹#›</a:t>
            </a:fld>
            <a:endParaRPr lang="lv-LV"/>
          </a:p>
        </p:txBody>
      </p:sp>
    </p:spTree>
    <p:extLst>
      <p:ext uri="{BB962C8B-B14F-4D97-AF65-F5344CB8AC3E}">
        <p14:creationId xmlns:p14="http://schemas.microsoft.com/office/powerpoint/2010/main" val="2995880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386885-F9C7-4BA6-AC9A-CFD1DFD7276B}" type="datetimeFigureOut">
              <a:rPr lang="lv-LV" smtClean="0"/>
              <a:t>21.11.2023.</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94E60AF7-80E1-452B-B09A-F9020230BDCA}" type="slidenum">
              <a:rPr lang="lv-LV" smtClean="0"/>
              <a:t>‹#›</a:t>
            </a:fld>
            <a:endParaRPr lang="lv-LV"/>
          </a:p>
        </p:txBody>
      </p:sp>
    </p:spTree>
    <p:extLst>
      <p:ext uri="{BB962C8B-B14F-4D97-AF65-F5344CB8AC3E}">
        <p14:creationId xmlns:p14="http://schemas.microsoft.com/office/powerpoint/2010/main" val="4223335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4386885-F9C7-4BA6-AC9A-CFD1DFD7276B}" type="datetimeFigureOut">
              <a:rPr lang="lv-LV" smtClean="0"/>
              <a:t>21.11.2023.</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94E60AF7-80E1-452B-B09A-F9020230BDCA}" type="slidenum">
              <a:rPr lang="lv-LV" smtClean="0"/>
              <a:t>‹#›</a:t>
            </a:fld>
            <a:endParaRPr lang="lv-LV"/>
          </a:p>
        </p:txBody>
      </p:sp>
    </p:spTree>
    <p:extLst>
      <p:ext uri="{BB962C8B-B14F-4D97-AF65-F5344CB8AC3E}">
        <p14:creationId xmlns:p14="http://schemas.microsoft.com/office/powerpoint/2010/main" val="1257585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386885-F9C7-4BA6-AC9A-CFD1DFD7276B}" type="datetimeFigureOut">
              <a:rPr lang="lv-LV" smtClean="0"/>
              <a:t>21.11.2023.</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94E60AF7-80E1-452B-B09A-F9020230BDCA}" type="slidenum">
              <a:rPr lang="lv-LV" smtClean="0"/>
              <a:t>‹#›</a:t>
            </a:fld>
            <a:endParaRPr lang="lv-LV"/>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183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4386885-F9C7-4BA6-AC9A-CFD1DFD7276B}" type="datetimeFigureOut">
              <a:rPr lang="lv-LV" smtClean="0"/>
              <a:t>21.11.2023.</a:t>
            </a:fld>
            <a:endParaRPr lang="lv-LV"/>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lv-LV"/>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4E60AF7-80E1-452B-B09A-F9020230BDCA}" type="slidenum">
              <a:rPr lang="lv-LV" smtClean="0"/>
              <a:t>‹#›</a:t>
            </a:fld>
            <a:endParaRPr lang="lv-LV"/>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41164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lv-LV" sz="4000" dirty="0" smtClean="0"/>
              <a:t/>
            </a:r>
            <a:br>
              <a:rPr lang="lv-LV" sz="4000" dirty="0" smtClean="0"/>
            </a:br>
            <a:r>
              <a:rPr lang="lv-LV" sz="4000" dirty="0"/>
              <a:t/>
            </a:r>
            <a:br>
              <a:rPr lang="lv-LV" sz="4000" dirty="0"/>
            </a:br>
            <a:r>
              <a:rPr lang="lv-LV" sz="4000" dirty="0" smtClean="0"/>
              <a:t>Dažas </a:t>
            </a:r>
            <a:r>
              <a:rPr lang="lv-LV" sz="4000" dirty="0" smtClean="0">
                <a:solidFill>
                  <a:srgbClr val="C00000"/>
                </a:solidFill>
              </a:rPr>
              <a:t>e-</a:t>
            </a:r>
            <a:r>
              <a:rPr lang="lv-LV" sz="4000" dirty="0" err="1" smtClean="0">
                <a:solidFill>
                  <a:srgbClr val="C00000"/>
                </a:solidFill>
              </a:rPr>
              <a:t>twinning</a:t>
            </a:r>
            <a:r>
              <a:rPr lang="lv-LV" sz="4000" dirty="0" smtClean="0"/>
              <a:t> aktivitātes.</a:t>
            </a:r>
            <a:br>
              <a:rPr lang="lv-LV" sz="4000" dirty="0" smtClean="0"/>
            </a:br>
            <a:r>
              <a:rPr lang="lv-LV" sz="4000" dirty="0" smtClean="0"/>
              <a:t>Tās ir iespējams izmantot mācību stundu norisē klātienē vai attālināti</a:t>
            </a:r>
            <a:r>
              <a:rPr lang="lv-LV" dirty="0"/>
              <a:t/>
            </a:r>
            <a:br>
              <a:rPr lang="lv-LV" dirty="0"/>
            </a:br>
            <a:r>
              <a:rPr lang="lv-LV" dirty="0" smtClean="0"/>
              <a:t/>
            </a:r>
            <a:br>
              <a:rPr lang="lv-LV" dirty="0" smtClean="0"/>
            </a:br>
            <a:endParaRPr lang="lv-LV" dirty="0"/>
          </a:p>
        </p:txBody>
      </p:sp>
      <p:sp>
        <p:nvSpPr>
          <p:cNvPr id="3" name="Subtitle 2"/>
          <p:cNvSpPr>
            <a:spLocks noGrp="1"/>
          </p:cNvSpPr>
          <p:nvPr>
            <p:ph type="subTitle" idx="1"/>
          </p:nvPr>
        </p:nvSpPr>
        <p:spPr/>
        <p:txBody>
          <a:bodyPr/>
          <a:lstStyle/>
          <a:p>
            <a:r>
              <a:rPr lang="lv-LV" dirty="0" smtClean="0"/>
              <a:t>2023.gada novembris</a:t>
            </a:r>
          </a:p>
          <a:p>
            <a:r>
              <a:rPr lang="lv-LV" dirty="0" smtClean="0">
                <a:solidFill>
                  <a:schemeClr val="accent2">
                    <a:lumMod val="75000"/>
                  </a:schemeClr>
                </a:solidFill>
              </a:rPr>
              <a:t>Piedāvā: </a:t>
            </a:r>
            <a:r>
              <a:rPr lang="lv-LV" dirty="0" smtClean="0"/>
              <a:t>Metodiskais un pedagogu tālākizglītības centrs</a:t>
            </a:r>
            <a:endParaRPr lang="lv-LV" dirty="0"/>
          </a:p>
        </p:txBody>
      </p:sp>
    </p:spTree>
    <p:extLst>
      <p:ext uri="{BB962C8B-B14F-4D97-AF65-F5344CB8AC3E}">
        <p14:creationId xmlns:p14="http://schemas.microsoft.com/office/powerpoint/2010/main" val="657557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a:t/>
            </a:r>
            <a:br>
              <a:rPr lang="lv-LV" dirty="0"/>
            </a:br>
            <a:r>
              <a:rPr lang="lv-LV" sz="4000" b="1" dirty="0" smtClean="0">
                <a:solidFill>
                  <a:schemeClr val="accent6">
                    <a:lumMod val="50000"/>
                  </a:schemeClr>
                </a:solidFill>
              </a:rPr>
              <a:t>KOMUNIKĀCIJA. VIRTUĀLĀ ZINĀTNES IZSTĀDE</a:t>
            </a:r>
            <a:r>
              <a:rPr lang="lv-LV" dirty="0" smtClean="0"/>
              <a:t/>
            </a:r>
            <a:br>
              <a:rPr lang="lv-LV" dirty="0" smtClean="0"/>
            </a:br>
            <a:endParaRPr lang="lv-LV" dirty="0"/>
          </a:p>
        </p:txBody>
      </p:sp>
      <p:sp>
        <p:nvSpPr>
          <p:cNvPr id="3" name="Content Placeholder 2"/>
          <p:cNvSpPr>
            <a:spLocks noGrp="1"/>
          </p:cNvSpPr>
          <p:nvPr>
            <p:ph idx="1"/>
          </p:nvPr>
        </p:nvSpPr>
        <p:spPr/>
        <p:txBody>
          <a:bodyPr>
            <a:normAutofit/>
          </a:bodyPr>
          <a:lstStyle/>
          <a:p>
            <a:pPr marL="0" indent="0">
              <a:buNone/>
            </a:pPr>
            <a:r>
              <a:rPr lang="lv-LV" sz="2400" dirty="0" smtClean="0">
                <a:solidFill>
                  <a:schemeClr val="accent6">
                    <a:lumMod val="50000"/>
                  </a:schemeClr>
                </a:solidFill>
              </a:rPr>
              <a:t>Virtuālās balvas un atzinība. </a:t>
            </a:r>
            <a:r>
              <a:rPr lang="lv-LV" sz="2400" dirty="0" smtClean="0"/>
              <a:t>Zinātnes virtuālās izstādes noslēgumā dalībniekiem var piešķirt balvas vai sertifikātus par viņu darbu un ieguldījumu. Atzinību pamatā var būt dažādi kritēriji, piemēram, radošums, zinātniskā stingrība un laba komunikācija.</a:t>
            </a:r>
          </a:p>
          <a:p>
            <a:pPr marL="0" indent="0">
              <a:buNone/>
            </a:pPr>
            <a:endParaRPr lang="lv-LV" sz="2400" dirty="0" smtClean="0"/>
          </a:p>
          <a:p>
            <a:pPr marL="0" indent="0">
              <a:buNone/>
            </a:pPr>
            <a:r>
              <a:rPr lang="lv-LV" sz="2400" dirty="0" smtClean="0"/>
              <a:t>Virtuālā zinātnes izstāde var aptvert dažādas tēmas, saturu pielāgojot konkrētajiem projekta mērķiem un tematiskajām jomām. Var aplūkot arī tādas tēmas kā, piemēram, kultūra, literatūra, māksla, vēsture, tehnoloģijas, vide un sociālie jautājumi.</a:t>
            </a:r>
          </a:p>
          <a:p>
            <a:endParaRPr lang="lv-LV" dirty="0"/>
          </a:p>
        </p:txBody>
      </p:sp>
    </p:spTree>
    <p:extLst>
      <p:ext uri="{BB962C8B-B14F-4D97-AF65-F5344CB8AC3E}">
        <p14:creationId xmlns:p14="http://schemas.microsoft.com/office/powerpoint/2010/main" val="3103104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smtClean="0"/>
              <a:t/>
            </a:r>
            <a:br>
              <a:rPr lang="lv-LV" dirty="0" smtClean="0"/>
            </a:br>
            <a:r>
              <a:rPr lang="lv-LV" sz="4000" b="1" dirty="0" smtClean="0">
                <a:solidFill>
                  <a:schemeClr val="accent4">
                    <a:lumMod val="50000"/>
                  </a:schemeClr>
                </a:solidFill>
              </a:rPr>
              <a:t>NOVĒRTĒŠANA. VIENAUDŽU NOVĒRTĒJUMS</a:t>
            </a:r>
            <a:r>
              <a:rPr lang="lv-LV" dirty="0" smtClean="0"/>
              <a:t/>
            </a:r>
            <a:br>
              <a:rPr lang="lv-LV" dirty="0" smtClean="0"/>
            </a:br>
            <a:endParaRPr lang="lv-LV" dirty="0"/>
          </a:p>
        </p:txBody>
      </p:sp>
      <p:sp>
        <p:nvSpPr>
          <p:cNvPr id="3" name="Content Placeholder 2"/>
          <p:cNvSpPr>
            <a:spLocks noGrp="1"/>
          </p:cNvSpPr>
          <p:nvPr>
            <p:ph idx="1"/>
          </p:nvPr>
        </p:nvSpPr>
        <p:spPr/>
        <p:txBody>
          <a:bodyPr>
            <a:noAutofit/>
          </a:bodyPr>
          <a:lstStyle/>
          <a:p>
            <a:pPr marL="0" indent="0">
              <a:buNone/>
            </a:pPr>
            <a:r>
              <a:rPr lang="lv-LV" sz="2200" b="1" dirty="0" smtClean="0">
                <a:solidFill>
                  <a:schemeClr val="accent4">
                    <a:lumMod val="50000"/>
                  </a:schemeClr>
                </a:solidFill>
              </a:rPr>
              <a:t>Skolēnu vecums: 12-19 gadi</a:t>
            </a:r>
          </a:p>
          <a:p>
            <a:pPr marL="0" indent="0">
              <a:buNone/>
            </a:pPr>
            <a:r>
              <a:rPr lang="lv-LV" sz="2200" dirty="0" smtClean="0"/>
              <a:t>Vienaudžu novērtējums iesaista skolēnus novērtēšanā un atsauksmju sniegšanā pārējiem grupas dalībniekiem par viņu individuālo ieguldījumu un komandas darbu sadarbības projekta laikā. Šis process mudina skolēnus uzņemties atbildību par saviem uzdevumiem un darbībām komandā un veicina atbildības sajūtu par projekta panākumiem.</a:t>
            </a:r>
          </a:p>
          <a:p>
            <a:pPr marL="0" indent="0">
              <a:buNone/>
            </a:pPr>
            <a:endParaRPr lang="lv-LV" sz="2200" dirty="0" smtClean="0"/>
          </a:p>
          <a:p>
            <a:pPr marL="0" indent="0">
              <a:buNone/>
            </a:pPr>
            <a:r>
              <a:rPr lang="lv-LV" sz="2200" b="1" dirty="0" smtClean="0">
                <a:solidFill>
                  <a:schemeClr val="accent4">
                    <a:lumMod val="50000"/>
                  </a:schemeClr>
                </a:solidFill>
              </a:rPr>
              <a:t>Kā to organizēt?</a:t>
            </a:r>
          </a:p>
          <a:p>
            <a:pPr marL="0" indent="0">
              <a:buNone/>
            </a:pPr>
            <a:r>
              <a:rPr lang="lv-LV" sz="2200" dirty="0" smtClean="0"/>
              <a:t>Nostādnes un kritēriji. Projekta sākumā skolotāji nosaka skaidras nostādnes un novērtēšanas kritērijus vienaudžu novērtēšanas procesā. Kritēriji būtu jāsaskaņo ar projekta mērķiem un var ietver tādus faktorus kā komandas darbs, ieguldījums grupas uzdevumu veikšanā, komunikācija, radošums un problēmu risināšanas prasmes.</a:t>
            </a:r>
          </a:p>
        </p:txBody>
      </p:sp>
    </p:spTree>
    <p:extLst>
      <p:ext uri="{BB962C8B-B14F-4D97-AF65-F5344CB8AC3E}">
        <p14:creationId xmlns:p14="http://schemas.microsoft.com/office/powerpoint/2010/main" val="10318247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smtClean="0"/>
              <a:t/>
            </a:r>
            <a:br>
              <a:rPr lang="lv-LV" dirty="0" smtClean="0"/>
            </a:br>
            <a:r>
              <a:rPr lang="lv-LV" sz="4000" b="1" dirty="0" smtClean="0">
                <a:solidFill>
                  <a:schemeClr val="accent4">
                    <a:lumMod val="50000"/>
                  </a:schemeClr>
                </a:solidFill>
              </a:rPr>
              <a:t>NOVĒRTĒŠANA. VIENAUDŽU NOVĒRTĒJUMS</a:t>
            </a:r>
            <a:r>
              <a:rPr lang="lv-LV" dirty="0" smtClean="0"/>
              <a:t/>
            </a:r>
            <a:br>
              <a:rPr lang="lv-LV" dirty="0" smtClean="0"/>
            </a:br>
            <a:endParaRPr lang="lv-LV" dirty="0"/>
          </a:p>
        </p:txBody>
      </p:sp>
      <p:sp>
        <p:nvSpPr>
          <p:cNvPr id="3" name="Content Placeholder 2"/>
          <p:cNvSpPr>
            <a:spLocks noGrp="1"/>
          </p:cNvSpPr>
          <p:nvPr>
            <p:ph idx="1"/>
          </p:nvPr>
        </p:nvSpPr>
        <p:spPr/>
        <p:txBody>
          <a:bodyPr>
            <a:normAutofit fontScale="92500" lnSpcReduction="10000"/>
          </a:bodyPr>
          <a:lstStyle/>
          <a:p>
            <a:pPr marL="0" indent="0">
              <a:buNone/>
            </a:pPr>
            <a:r>
              <a:rPr lang="lv-LV" sz="2200" dirty="0" smtClean="0">
                <a:solidFill>
                  <a:schemeClr val="accent4">
                    <a:lumMod val="50000"/>
                  </a:schemeClr>
                </a:solidFill>
              </a:rPr>
              <a:t>Novērtējuma anketas. </a:t>
            </a:r>
            <a:r>
              <a:rPr lang="lv-LV" sz="2200" dirty="0" smtClean="0"/>
              <a:t>Skolotāji sagatavo vienaudžu novērtējuma anketas vai paraugus, ko skolēni var izmantot, lai sniegtu atsauksmes par vienaudžiem. Anketām vajadzētu būt ērti lietojamām un ietvert konkrētus jautājumus vai pamudinājumus saistībā ar novērtējuma kritērijiem.</a:t>
            </a:r>
          </a:p>
          <a:p>
            <a:pPr marL="0" indent="0">
              <a:buNone/>
            </a:pPr>
            <a:endParaRPr lang="lv-LV" sz="2200" dirty="0" smtClean="0"/>
          </a:p>
          <a:p>
            <a:pPr marL="0" indent="0">
              <a:buNone/>
            </a:pPr>
            <a:r>
              <a:rPr lang="lv-LV" sz="2200" dirty="0" smtClean="0"/>
              <a:t>Vienaudžu novērtēšanu var veikt dažādos projekta posmos, piemēram, projekta vidū un beigās. Projekta </a:t>
            </a:r>
            <a:r>
              <a:rPr lang="lv-LV" sz="2200" dirty="0" err="1" smtClean="0"/>
              <a:t>vidusposma</a:t>
            </a:r>
            <a:r>
              <a:rPr lang="lv-LV" sz="2200" dirty="0" smtClean="0"/>
              <a:t> novērtējumi skolēniem sniedz iespēju nodoties pārdomām par savu progresu un risināt jebkādas problēmas, kas varētu rasties. Projekta beigu novērtējumi ir iespēja visaptveroši novērtēt grupas kopējo darbu.</a:t>
            </a:r>
          </a:p>
          <a:p>
            <a:pPr marL="0" indent="0">
              <a:buNone/>
            </a:pPr>
            <a:endParaRPr lang="lv-LV" sz="2200" dirty="0" smtClean="0"/>
          </a:p>
          <a:p>
            <a:pPr marL="0" indent="0">
              <a:buNone/>
            </a:pPr>
            <a:r>
              <a:rPr lang="lv-LV" sz="2200" dirty="0" smtClean="0"/>
              <a:t>Lai radītu drošu un konstruktīvu vidi atsauksmēm, skolotājiem vajadzētu apsvērt iespēju vienaudžu novērtēšanu veikt anonīmi. Anonimitāte var mudināt skolēnus savos novērtējumos būt godīgiem un atklātiem, nebaidoties grupā izraisīt konfliktu vai spriedzi.</a:t>
            </a:r>
          </a:p>
          <a:p>
            <a:endParaRPr lang="lv-LV" dirty="0"/>
          </a:p>
        </p:txBody>
      </p:sp>
    </p:spTree>
    <p:extLst>
      <p:ext uri="{BB962C8B-B14F-4D97-AF65-F5344CB8AC3E}">
        <p14:creationId xmlns:p14="http://schemas.microsoft.com/office/powerpoint/2010/main" val="1463210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b="1" dirty="0" smtClean="0">
                <a:solidFill>
                  <a:schemeClr val="accent4">
                    <a:lumMod val="50000"/>
                  </a:schemeClr>
                </a:solidFill>
              </a:rPr>
              <a:t/>
            </a:r>
            <a:br>
              <a:rPr lang="lv-LV" b="1" dirty="0" smtClean="0">
                <a:solidFill>
                  <a:schemeClr val="accent4">
                    <a:lumMod val="50000"/>
                  </a:schemeClr>
                </a:solidFill>
              </a:rPr>
            </a:br>
            <a:r>
              <a:rPr lang="lv-LV" sz="4000" b="1" dirty="0" smtClean="0">
                <a:solidFill>
                  <a:schemeClr val="accent4">
                    <a:lumMod val="50000"/>
                  </a:schemeClr>
                </a:solidFill>
              </a:rPr>
              <a:t>NOVĒRTĒŠANA. VIENAUDŽU NOVĒRTĒJUMS</a:t>
            </a:r>
            <a:r>
              <a:rPr lang="lv-LV" dirty="0" smtClean="0"/>
              <a:t/>
            </a:r>
            <a:br>
              <a:rPr lang="lv-LV" dirty="0" smtClean="0"/>
            </a:br>
            <a:endParaRPr lang="lv-LV" dirty="0"/>
          </a:p>
        </p:txBody>
      </p:sp>
      <p:sp>
        <p:nvSpPr>
          <p:cNvPr id="3" name="Content Placeholder 2"/>
          <p:cNvSpPr>
            <a:spLocks noGrp="1"/>
          </p:cNvSpPr>
          <p:nvPr>
            <p:ph idx="1"/>
          </p:nvPr>
        </p:nvSpPr>
        <p:spPr/>
        <p:txBody>
          <a:bodyPr>
            <a:normAutofit fontScale="92500" lnSpcReduction="10000"/>
          </a:bodyPr>
          <a:lstStyle/>
          <a:p>
            <a:pPr marL="0" indent="0">
              <a:buNone/>
            </a:pPr>
            <a:r>
              <a:rPr lang="lv-LV" dirty="0" smtClean="0">
                <a:solidFill>
                  <a:schemeClr val="accent4">
                    <a:lumMod val="50000"/>
                  </a:schemeClr>
                </a:solidFill>
              </a:rPr>
              <a:t>Atsauksmju sesijas. </a:t>
            </a:r>
            <a:r>
              <a:rPr lang="lv-LV" dirty="0" smtClean="0"/>
              <a:t>Pēc vienaudžu novērtējuma anketu apkopošanas skolotāji var rīkot atsauksmju sesijas, kurās grupu dalībnieki var apspriest saņemtās atsauksmes. Skolotāji šīs sesijas var atbalstīt un izmantot kā iespēju skolēniem paust jebkādas bažas, novērst pārpratumus un atzinīgi novērtēt citam cita sniegumu.</a:t>
            </a:r>
          </a:p>
          <a:p>
            <a:pPr marL="0" indent="0">
              <a:buNone/>
            </a:pPr>
            <a:endParaRPr lang="lv-LV" dirty="0" smtClean="0"/>
          </a:p>
          <a:p>
            <a:pPr marL="0" indent="0">
              <a:buNone/>
            </a:pPr>
            <a:r>
              <a:rPr lang="lv-LV" dirty="0" err="1" smtClean="0">
                <a:solidFill>
                  <a:schemeClr val="accent4">
                    <a:lumMod val="50000"/>
                  </a:schemeClr>
                </a:solidFill>
              </a:rPr>
              <a:t>Pašrefleksijas</a:t>
            </a:r>
            <a:r>
              <a:rPr lang="lv-LV" dirty="0" smtClean="0">
                <a:solidFill>
                  <a:schemeClr val="accent4">
                    <a:lumMod val="50000"/>
                  </a:schemeClr>
                </a:solidFill>
              </a:rPr>
              <a:t> elements. </a:t>
            </a:r>
            <a:r>
              <a:rPr lang="lv-LV" dirty="0" smtClean="0"/>
              <a:t>Papildus vienaudžu novērtēšanai skolotāji var iekļaut </a:t>
            </a:r>
            <a:r>
              <a:rPr lang="lv-LV" dirty="0" err="1" smtClean="0"/>
              <a:t>pašrefleksijas</a:t>
            </a:r>
            <a:r>
              <a:rPr lang="lv-LV" dirty="0" smtClean="0"/>
              <a:t> elementu, kurā skolēni novērtē paši savu sniegumu un komandas darbu. Tas palīdz skolēniem labāk apzināties savas stiprās puses un iespējas uzlabojumiem.</a:t>
            </a:r>
          </a:p>
          <a:p>
            <a:pPr marL="0" indent="0">
              <a:buNone/>
            </a:pPr>
            <a:endParaRPr lang="lv-LV" dirty="0" smtClean="0"/>
          </a:p>
          <a:p>
            <a:pPr marL="0" indent="0">
              <a:buNone/>
            </a:pPr>
            <a:r>
              <a:rPr lang="lv-LV" dirty="0" smtClean="0">
                <a:solidFill>
                  <a:schemeClr val="accent4">
                    <a:lumMod val="50000"/>
                  </a:schemeClr>
                </a:solidFill>
              </a:rPr>
              <a:t>Rīcības plāni uzlabojumiem. </a:t>
            </a:r>
            <a:r>
              <a:rPr lang="lv-LV" dirty="0" smtClean="0"/>
              <a:t>Pamatojoties uz vienaudžu sniegtajām atsauksmēm un </a:t>
            </a:r>
            <a:r>
              <a:rPr lang="lv-LV" dirty="0" err="1" smtClean="0"/>
              <a:t>pašrefleksiju</a:t>
            </a:r>
            <a:r>
              <a:rPr lang="lv-LV" dirty="0" smtClean="0"/>
              <a:t>, skolēni var izstrādāt rīcības plānus uzlabojumiem. Viņi var noteikt mērķus sadarbības, komunikācijas vai citu svarīgu prasmju uzlabošanai projekta turpmākajā daļā.</a:t>
            </a:r>
          </a:p>
          <a:p>
            <a:endParaRPr lang="lv-LV" dirty="0"/>
          </a:p>
        </p:txBody>
      </p:sp>
    </p:spTree>
    <p:extLst>
      <p:ext uri="{BB962C8B-B14F-4D97-AF65-F5344CB8AC3E}">
        <p14:creationId xmlns:p14="http://schemas.microsoft.com/office/powerpoint/2010/main" val="3111444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sz="4000" dirty="0" smtClean="0"/>
              <a:t/>
            </a:r>
            <a:br>
              <a:rPr lang="lv-LV" sz="4000" dirty="0" smtClean="0"/>
            </a:br>
            <a:r>
              <a:rPr lang="lv-LV" sz="4000" b="1" dirty="0" smtClean="0">
                <a:solidFill>
                  <a:schemeClr val="accent2">
                    <a:lumMod val="50000"/>
                  </a:schemeClr>
                </a:solidFill>
              </a:rPr>
              <a:t>IEPAZĪŠANĀS AR PARTNERIEM. </a:t>
            </a:r>
            <a:br>
              <a:rPr lang="lv-LV" sz="4000" b="1" dirty="0" smtClean="0">
                <a:solidFill>
                  <a:schemeClr val="accent2">
                    <a:lumMod val="50000"/>
                  </a:schemeClr>
                </a:solidFill>
              </a:rPr>
            </a:br>
            <a:r>
              <a:rPr lang="lv-LV" sz="4000" b="1" dirty="0" smtClean="0">
                <a:solidFill>
                  <a:schemeClr val="accent2">
                    <a:lumMod val="50000"/>
                  </a:schemeClr>
                </a:solidFill>
              </a:rPr>
              <a:t>VIRTUĀLĀS DĀRGUMU MEDĪBAS</a:t>
            </a:r>
            <a:r>
              <a:rPr lang="lv-LV" dirty="0" smtClean="0"/>
              <a:t/>
            </a:r>
            <a:br>
              <a:rPr lang="lv-LV" dirty="0" smtClean="0"/>
            </a:br>
            <a:endParaRPr lang="lv-LV" dirty="0"/>
          </a:p>
        </p:txBody>
      </p:sp>
      <p:sp>
        <p:nvSpPr>
          <p:cNvPr id="3" name="Content Placeholder 2"/>
          <p:cNvSpPr>
            <a:spLocks noGrp="1"/>
          </p:cNvSpPr>
          <p:nvPr>
            <p:ph idx="1"/>
          </p:nvPr>
        </p:nvSpPr>
        <p:spPr/>
        <p:txBody>
          <a:bodyPr>
            <a:normAutofit/>
          </a:bodyPr>
          <a:lstStyle/>
          <a:p>
            <a:pPr marL="0" indent="0">
              <a:buNone/>
            </a:pPr>
            <a:r>
              <a:rPr lang="lv-LV" b="1" dirty="0" smtClean="0">
                <a:solidFill>
                  <a:schemeClr val="accent2">
                    <a:lumMod val="50000"/>
                  </a:schemeClr>
                </a:solidFill>
              </a:rPr>
              <a:t>Skolēnu vecums: 12-19 gadi</a:t>
            </a:r>
          </a:p>
          <a:p>
            <a:pPr marL="0" indent="0">
              <a:buNone/>
            </a:pPr>
            <a:r>
              <a:rPr lang="lv-LV" dirty="0" smtClean="0"/>
              <a:t>Virtuālās dārgumu medības ir interaktīva un aizraujoša aktivitāte, kas projekta partneriem ļauj vairāk uzzināt par citiem dalībniekiem, viņu interesēm un pieredzi.</a:t>
            </a:r>
          </a:p>
          <a:p>
            <a:pPr marL="0" indent="0">
              <a:buNone/>
            </a:pPr>
            <a:endParaRPr lang="lv-LV" dirty="0" smtClean="0"/>
          </a:p>
          <a:p>
            <a:pPr marL="0" indent="0">
              <a:buNone/>
            </a:pPr>
            <a:r>
              <a:rPr lang="lv-LV" b="1" dirty="0" smtClean="0">
                <a:solidFill>
                  <a:schemeClr val="accent2">
                    <a:lumMod val="50000"/>
                  </a:schemeClr>
                </a:solidFill>
              </a:rPr>
              <a:t>Kā to organizēt?</a:t>
            </a:r>
          </a:p>
          <a:p>
            <a:pPr marL="0" indent="0">
              <a:buNone/>
            </a:pPr>
            <a:r>
              <a:rPr lang="lv-LV" dirty="0" smtClean="0"/>
              <a:t>Komandas izveidošana. Atkarībā no skolēnu skaita viņus var iedalīt mazās komandās vai ļaut strādāt individuāli. Katra komanda vai individuāli strādājošais skolēns ir gan norāžu sagatavotājs, gan to atminētājs.</a:t>
            </a:r>
          </a:p>
          <a:p>
            <a:endParaRPr lang="lv-LV" dirty="0"/>
          </a:p>
        </p:txBody>
      </p:sp>
    </p:spTree>
    <p:extLst>
      <p:ext uri="{BB962C8B-B14F-4D97-AF65-F5344CB8AC3E}">
        <p14:creationId xmlns:p14="http://schemas.microsoft.com/office/powerpoint/2010/main" val="501086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smtClean="0"/>
              <a:t/>
            </a:r>
            <a:br>
              <a:rPr lang="lv-LV" dirty="0" smtClean="0"/>
            </a:br>
            <a:r>
              <a:rPr lang="lv-LV" sz="4000" b="1" dirty="0" smtClean="0">
                <a:solidFill>
                  <a:schemeClr val="accent2">
                    <a:lumMod val="50000"/>
                  </a:schemeClr>
                </a:solidFill>
              </a:rPr>
              <a:t>IEPAZĪŠANĀS </a:t>
            </a:r>
            <a:r>
              <a:rPr lang="lv-LV" sz="4000" b="1" dirty="0">
                <a:solidFill>
                  <a:schemeClr val="accent2">
                    <a:lumMod val="50000"/>
                  </a:schemeClr>
                </a:solidFill>
              </a:rPr>
              <a:t>AR PARTNERIEM. </a:t>
            </a:r>
            <a:br>
              <a:rPr lang="lv-LV" sz="4000" b="1" dirty="0">
                <a:solidFill>
                  <a:schemeClr val="accent2">
                    <a:lumMod val="50000"/>
                  </a:schemeClr>
                </a:solidFill>
              </a:rPr>
            </a:br>
            <a:r>
              <a:rPr lang="lv-LV" sz="4000" b="1" dirty="0">
                <a:solidFill>
                  <a:schemeClr val="accent2">
                    <a:lumMod val="50000"/>
                  </a:schemeClr>
                </a:solidFill>
              </a:rPr>
              <a:t>VIRTUĀLĀS DĀRGUMU MEDĪBAS</a:t>
            </a:r>
            <a:r>
              <a:rPr lang="lv-LV" dirty="0" smtClean="0"/>
              <a:t/>
            </a:r>
            <a:br>
              <a:rPr lang="lv-LV" dirty="0" smtClean="0"/>
            </a:br>
            <a:endParaRPr lang="lv-LV" dirty="0"/>
          </a:p>
        </p:txBody>
      </p:sp>
      <p:sp>
        <p:nvSpPr>
          <p:cNvPr id="3" name="Content Placeholder 2"/>
          <p:cNvSpPr>
            <a:spLocks noGrp="1"/>
          </p:cNvSpPr>
          <p:nvPr>
            <p:ph idx="1"/>
          </p:nvPr>
        </p:nvSpPr>
        <p:spPr/>
        <p:txBody>
          <a:bodyPr>
            <a:normAutofit fontScale="77500" lnSpcReduction="20000"/>
          </a:bodyPr>
          <a:lstStyle/>
          <a:p>
            <a:pPr marL="0" indent="0">
              <a:buNone/>
            </a:pPr>
            <a:r>
              <a:rPr lang="lv-LV" sz="2600" dirty="0" smtClean="0">
                <a:solidFill>
                  <a:schemeClr val="accent2">
                    <a:lumMod val="50000"/>
                  </a:schemeClr>
                </a:solidFill>
              </a:rPr>
              <a:t>Norāžu sagatavošana. </a:t>
            </a:r>
            <a:r>
              <a:rPr lang="lv-LV" sz="2600" dirty="0" smtClean="0"/>
              <a:t>Katra komanda vai individuāli strādājošais skolēns (norāžu sagatavotāji) sagatavo norādes vai mīklas, kas par viņiem atklāj kādu informāciju. Norādes var būt saistītas ar vaļaspriekiem, mīļākajām grāmatām, filmām, apmeklētajām vietām vai jebkādām citām personīgajām interesēm, ko skolēni labprāt atklāj. Norādēm vajadzētu būt radošām un ne pārāk acīmredzamām, lai mudinātu vienaudžus domāt un uzzināt vairāk.</a:t>
            </a:r>
          </a:p>
          <a:p>
            <a:pPr marL="0" indent="0">
              <a:buNone/>
            </a:pPr>
            <a:endParaRPr lang="lv-LV" sz="2600" dirty="0" smtClean="0"/>
          </a:p>
          <a:p>
            <a:pPr marL="0" indent="0">
              <a:buNone/>
            </a:pPr>
            <a:r>
              <a:rPr lang="lv-LV" sz="2600" dirty="0" smtClean="0">
                <a:solidFill>
                  <a:schemeClr val="accent2">
                    <a:lumMod val="50000"/>
                  </a:schemeClr>
                </a:solidFill>
              </a:rPr>
              <a:t>Multimediju saturs. </a:t>
            </a:r>
            <a:r>
              <a:rPr lang="lv-LV" sz="2600" dirty="0" smtClean="0"/>
              <a:t>Lai padarītu dārgumu medības interesantākas, norādes var paslēpt multimediju saturā. Multimediju saturs var ietvert attēlus, video vai audio ierakstus. Piemēram, norāde varētu būt kādas ievērojamas vietas attēls, ko norādes sagatavotājs ir apmeklējis, īss video, kurā parādīts kāds talants vai vaļasprieks, vai audio ieraksts, kurā skolēni lasa kādu sev mīļu citātu vai dzejoli.</a:t>
            </a:r>
          </a:p>
          <a:p>
            <a:pPr marL="0" indent="0">
              <a:buNone/>
            </a:pPr>
            <a:endParaRPr lang="lv-LV" sz="2600" dirty="0" smtClean="0"/>
          </a:p>
          <a:p>
            <a:pPr marL="0" indent="0">
              <a:buNone/>
            </a:pPr>
            <a:r>
              <a:rPr lang="lv-LV" sz="2600" dirty="0" smtClean="0">
                <a:solidFill>
                  <a:schemeClr val="accent2">
                    <a:lumMod val="50000"/>
                  </a:schemeClr>
                </a:solidFill>
              </a:rPr>
              <a:t>Norāžu sniegšana. </a:t>
            </a:r>
            <a:r>
              <a:rPr lang="lv-LV" sz="2600" dirty="0" smtClean="0"/>
              <a:t>Kad norādes ir sagatavotas, to autori norādes iesniedz skolotājiem, kuri tās ielādē </a:t>
            </a:r>
            <a:r>
              <a:rPr lang="lv-LV" sz="2600" dirty="0" err="1" smtClean="0"/>
              <a:t>TwinSpace</a:t>
            </a:r>
            <a:r>
              <a:rPr lang="lv-LV" sz="2600" dirty="0" smtClean="0"/>
              <a:t> platformā.</a:t>
            </a:r>
          </a:p>
          <a:p>
            <a:endParaRPr lang="lv-LV" dirty="0"/>
          </a:p>
        </p:txBody>
      </p:sp>
    </p:spTree>
    <p:extLst>
      <p:ext uri="{BB962C8B-B14F-4D97-AF65-F5344CB8AC3E}">
        <p14:creationId xmlns:p14="http://schemas.microsoft.com/office/powerpoint/2010/main" val="477002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smtClean="0"/>
              <a:t/>
            </a:r>
            <a:br>
              <a:rPr lang="lv-LV" dirty="0" smtClean="0"/>
            </a:br>
            <a:r>
              <a:rPr lang="lv-LV" sz="4000" b="1" dirty="0">
                <a:solidFill>
                  <a:schemeClr val="accent2">
                    <a:lumMod val="50000"/>
                  </a:schemeClr>
                </a:solidFill>
              </a:rPr>
              <a:t>IEPAZĪŠANĀS AR PARTNERIEM. </a:t>
            </a:r>
            <a:br>
              <a:rPr lang="lv-LV" sz="4000" b="1" dirty="0">
                <a:solidFill>
                  <a:schemeClr val="accent2">
                    <a:lumMod val="50000"/>
                  </a:schemeClr>
                </a:solidFill>
              </a:rPr>
            </a:br>
            <a:r>
              <a:rPr lang="lv-LV" sz="4000" b="1" dirty="0">
                <a:solidFill>
                  <a:schemeClr val="accent2">
                    <a:lumMod val="50000"/>
                  </a:schemeClr>
                </a:solidFill>
              </a:rPr>
              <a:t>VIRTUĀLĀS DĀRGUMU MEDĪBAS</a:t>
            </a:r>
            <a:r>
              <a:rPr lang="lv-LV" dirty="0" smtClean="0"/>
              <a:t/>
            </a:r>
            <a:br>
              <a:rPr lang="lv-LV" dirty="0" smtClean="0"/>
            </a:br>
            <a:endParaRPr lang="lv-LV" dirty="0"/>
          </a:p>
        </p:txBody>
      </p:sp>
      <p:sp>
        <p:nvSpPr>
          <p:cNvPr id="3" name="Content Placeholder 2"/>
          <p:cNvSpPr>
            <a:spLocks noGrp="1"/>
          </p:cNvSpPr>
          <p:nvPr>
            <p:ph idx="1"/>
          </p:nvPr>
        </p:nvSpPr>
        <p:spPr/>
        <p:txBody>
          <a:bodyPr>
            <a:normAutofit fontScale="92500" lnSpcReduction="20000"/>
          </a:bodyPr>
          <a:lstStyle/>
          <a:p>
            <a:endParaRPr lang="lv-LV" sz="2600" dirty="0" smtClean="0"/>
          </a:p>
          <a:p>
            <a:pPr marL="0" indent="0">
              <a:buNone/>
            </a:pPr>
            <a:r>
              <a:rPr lang="lv-LV" sz="2600" dirty="0" smtClean="0">
                <a:solidFill>
                  <a:schemeClr val="accent2">
                    <a:lumMod val="50000"/>
                  </a:schemeClr>
                </a:solidFill>
              </a:rPr>
              <a:t>Norāžu atminēšana. </a:t>
            </a:r>
            <a:r>
              <a:rPr lang="lv-LV" sz="2600" dirty="0" smtClean="0"/>
              <a:t>Norāžu atminētāji sāk dārgumu medības, analizējot saņemtās norādes, un cenšas saprast, kurš ir katras norādes autors. Atkarībā no tā, kā aktivitāte ir strukturēta, viņi var sadarboties komandās, lai apspriestu un atminētu norādes, vai arī strādāt individuāli. Kad viņiem šķiet, ka norāde ir atminēta, viņi izsaka minējumu, iesniedzot savu atbildi īpaši paredzētā foruma diskusijā.</a:t>
            </a:r>
          </a:p>
          <a:p>
            <a:pPr marL="0" indent="0">
              <a:buNone/>
            </a:pPr>
            <a:endParaRPr lang="lv-LV" sz="2600" dirty="0" smtClean="0"/>
          </a:p>
          <a:p>
            <a:pPr marL="0" indent="0">
              <a:buNone/>
            </a:pPr>
            <a:r>
              <a:rPr lang="lv-LV" sz="2600" dirty="0" smtClean="0">
                <a:solidFill>
                  <a:schemeClr val="accent2">
                    <a:lumMod val="50000"/>
                  </a:schemeClr>
                </a:solidFill>
              </a:rPr>
              <a:t>Atbilžu atklāšana. </a:t>
            </a:r>
            <a:r>
              <a:rPr lang="lv-LV" sz="2600" dirty="0" smtClean="0"/>
              <a:t>Pēc noteikta laika vai kad visas komandas ir iesniegušas savus minējumus, norāžu sagatavotāji atklāj pareizās atbildes. To var darīt tiešsaistes sapulcē, kurā katra komanda vai individuālais skolēns pēc kārtas atklāj pareizās atbildes un sniedz plašāku informāciju par to, kāpēc izvēlēta attiecīgā norāde.</a:t>
            </a:r>
          </a:p>
          <a:p>
            <a:endParaRPr lang="lv-LV" dirty="0"/>
          </a:p>
        </p:txBody>
      </p:sp>
    </p:spTree>
    <p:extLst>
      <p:ext uri="{BB962C8B-B14F-4D97-AF65-F5344CB8AC3E}">
        <p14:creationId xmlns:p14="http://schemas.microsoft.com/office/powerpoint/2010/main" val="3216735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sz="3600" dirty="0" smtClean="0"/>
              <a:t/>
            </a:r>
            <a:br>
              <a:rPr lang="lv-LV" sz="3600" dirty="0" smtClean="0"/>
            </a:br>
            <a:r>
              <a:rPr lang="lv-LV" sz="3600" dirty="0"/>
              <a:t/>
            </a:r>
            <a:br>
              <a:rPr lang="lv-LV" sz="3600" dirty="0"/>
            </a:br>
            <a:r>
              <a:rPr lang="lv-LV" sz="4000" b="1" dirty="0" smtClean="0">
                <a:solidFill>
                  <a:schemeClr val="tx2">
                    <a:lumMod val="50000"/>
                  </a:schemeClr>
                </a:solidFill>
              </a:rPr>
              <a:t>KOPĪGA STĀSTA SHĒMAS IZVEIDOŠANA</a:t>
            </a:r>
            <a:r>
              <a:rPr lang="lv-LV" dirty="0" smtClean="0"/>
              <a:t/>
            </a:r>
            <a:br>
              <a:rPr lang="lv-LV" dirty="0" smtClean="0"/>
            </a:br>
            <a:endParaRPr lang="lv-LV" dirty="0"/>
          </a:p>
        </p:txBody>
      </p:sp>
      <p:sp>
        <p:nvSpPr>
          <p:cNvPr id="3" name="Content Placeholder 2"/>
          <p:cNvSpPr>
            <a:spLocks noGrp="1"/>
          </p:cNvSpPr>
          <p:nvPr>
            <p:ph idx="1"/>
          </p:nvPr>
        </p:nvSpPr>
        <p:spPr/>
        <p:txBody>
          <a:bodyPr>
            <a:normAutofit fontScale="92500"/>
          </a:bodyPr>
          <a:lstStyle/>
          <a:p>
            <a:pPr marL="0" indent="0">
              <a:buNone/>
            </a:pPr>
            <a:r>
              <a:rPr lang="lv-LV" sz="2400" b="1" dirty="0" smtClean="0">
                <a:solidFill>
                  <a:schemeClr val="tx2">
                    <a:lumMod val="50000"/>
                  </a:schemeClr>
                </a:solidFill>
              </a:rPr>
              <a:t>Skolēnu vecums: 10-19 gadi</a:t>
            </a:r>
          </a:p>
          <a:p>
            <a:pPr marL="0" indent="0">
              <a:buNone/>
            </a:pPr>
            <a:r>
              <a:rPr lang="lv-LV" sz="2400" dirty="0" smtClean="0"/>
              <a:t>Kopīgas stāsta shēmas izveidošanas aktivitāte ir veids, kā skolēni kopīgi nosaka un vizualizē galvenos sava projekta elementus. Tā ietver vizuālus stāstīšanas paņēmienus, lai parādītu savas idejas un plānus, tā veicinot skolēnu sadarbību un radošumu.</a:t>
            </a:r>
          </a:p>
          <a:p>
            <a:pPr marL="0" indent="0">
              <a:buNone/>
            </a:pPr>
            <a:endParaRPr lang="lv-LV" sz="2400" dirty="0" smtClean="0"/>
          </a:p>
          <a:p>
            <a:pPr marL="0" indent="0">
              <a:buNone/>
            </a:pPr>
            <a:r>
              <a:rPr lang="lv-LV" sz="2400" b="1" dirty="0" smtClean="0">
                <a:solidFill>
                  <a:schemeClr val="tx2">
                    <a:lumMod val="50000"/>
                  </a:schemeClr>
                </a:solidFill>
              </a:rPr>
              <a:t>Kā to organizēt?</a:t>
            </a:r>
          </a:p>
          <a:p>
            <a:pPr marL="0" indent="0">
              <a:buNone/>
            </a:pPr>
            <a:r>
              <a:rPr lang="lv-LV" sz="2400" dirty="0" smtClean="0"/>
              <a:t>Ievads un paskaidrojums. Aktivitātes sākumā skolotājs izskaidro stāstu stāstīšanas ideju un to, kā tā ir saistīta ar projektu. Skolotājs paskaidro, ka stāsta shēma ir vairākas vizuālas skices vai paneļi, kas attēlo galvenos stāsta vai projekta elementus.</a:t>
            </a:r>
          </a:p>
          <a:p>
            <a:endParaRPr lang="lv-LV" dirty="0"/>
          </a:p>
        </p:txBody>
      </p:sp>
    </p:spTree>
    <p:extLst>
      <p:ext uri="{BB962C8B-B14F-4D97-AF65-F5344CB8AC3E}">
        <p14:creationId xmlns:p14="http://schemas.microsoft.com/office/powerpoint/2010/main" val="3860262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sz="3600" dirty="0" smtClean="0"/>
              <a:t/>
            </a:r>
            <a:br>
              <a:rPr lang="lv-LV" sz="3600" dirty="0" smtClean="0"/>
            </a:br>
            <a:r>
              <a:rPr lang="lv-LV" sz="4000" dirty="0"/>
              <a:t/>
            </a:r>
            <a:br>
              <a:rPr lang="lv-LV" sz="4000" dirty="0"/>
            </a:br>
            <a:r>
              <a:rPr lang="lv-LV" sz="4000" b="1" dirty="0" smtClean="0">
                <a:solidFill>
                  <a:schemeClr val="tx2">
                    <a:lumMod val="50000"/>
                  </a:schemeClr>
                </a:solidFill>
              </a:rPr>
              <a:t>KOPĪGA STĀSTA SHĒMAS IZVEIDOŠANA</a:t>
            </a:r>
            <a:r>
              <a:rPr lang="lv-LV" dirty="0" smtClean="0"/>
              <a:t/>
            </a:r>
            <a:br>
              <a:rPr lang="lv-LV" dirty="0" smtClean="0"/>
            </a:br>
            <a:endParaRPr lang="lv-LV" dirty="0"/>
          </a:p>
        </p:txBody>
      </p:sp>
      <p:sp>
        <p:nvSpPr>
          <p:cNvPr id="3" name="Content Placeholder 2"/>
          <p:cNvSpPr>
            <a:spLocks noGrp="1"/>
          </p:cNvSpPr>
          <p:nvPr>
            <p:ph idx="1"/>
          </p:nvPr>
        </p:nvSpPr>
        <p:spPr/>
        <p:txBody>
          <a:bodyPr>
            <a:normAutofit fontScale="62500" lnSpcReduction="20000"/>
          </a:bodyPr>
          <a:lstStyle/>
          <a:p>
            <a:pPr marL="0" indent="0">
              <a:buNone/>
            </a:pPr>
            <a:r>
              <a:rPr lang="lv-LV" sz="2600" dirty="0" smtClean="0">
                <a:solidFill>
                  <a:schemeClr val="tx2">
                    <a:lumMod val="75000"/>
                  </a:schemeClr>
                </a:solidFill>
              </a:rPr>
              <a:t>Tēmas izvēle. </a:t>
            </a:r>
            <a:r>
              <a:rPr lang="lv-LV" sz="2600" dirty="0" smtClean="0"/>
              <a:t>Skolotājs katrā </a:t>
            </a:r>
            <a:r>
              <a:rPr lang="lv-LV" sz="2600" dirty="0" err="1" smtClean="0"/>
              <a:t>partnerskolā</a:t>
            </a:r>
            <a:r>
              <a:rPr lang="lv-LV" sz="2600" dirty="0" smtClean="0"/>
              <a:t> gādā par to, lai projekta tēma visiem skolēniem būtu pazīstama. Vajadzības gadījumā skolotājs rīko ideju apmaiņas sesiju, lai radītu idejas un precizētu projekta fokusu.</a:t>
            </a:r>
          </a:p>
          <a:p>
            <a:pPr marL="0" indent="0">
              <a:buNone/>
            </a:pPr>
            <a:endParaRPr lang="lv-LV" sz="2600" dirty="0" smtClean="0"/>
          </a:p>
          <a:p>
            <a:pPr marL="0" indent="0">
              <a:buNone/>
            </a:pPr>
            <a:r>
              <a:rPr lang="lv-LV" sz="2600" dirty="0" smtClean="0">
                <a:solidFill>
                  <a:schemeClr val="tx2">
                    <a:lumMod val="75000"/>
                  </a:schemeClr>
                </a:solidFill>
              </a:rPr>
              <a:t>Grupu veidošana. </a:t>
            </a:r>
            <a:r>
              <a:rPr lang="lv-LV" sz="2600" dirty="0" smtClean="0"/>
              <a:t>Skolotāji iedala skolēnus nelielās grupās, katrā grupā iesaistot skolēnus no dažādām </a:t>
            </a:r>
            <a:r>
              <a:rPr lang="lv-LV" sz="2600" dirty="0" err="1" smtClean="0"/>
              <a:t>partnerskolām</a:t>
            </a:r>
            <a:r>
              <a:rPr lang="lv-LV" sz="2600" dirty="0" smtClean="0"/>
              <a:t>.</a:t>
            </a:r>
          </a:p>
          <a:p>
            <a:pPr marL="0" indent="0">
              <a:buNone/>
            </a:pPr>
            <a:endParaRPr lang="lv-LV" sz="2600" dirty="0" smtClean="0"/>
          </a:p>
          <a:p>
            <a:pPr marL="0" indent="0">
              <a:buNone/>
            </a:pPr>
            <a:r>
              <a:rPr lang="lv-LV" sz="2600" dirty="0" smtClean="0">
                <a:solidFill>
                  <a:schemeClr val="tx2">
                    <a:lumMod val="75000"/>
                  </a:schemeClr>
                </a:solidFill>
              </a:rPr>
              <a:t>Stāsta shēmas struktūra. </a:t>
            </a:r>
            <a:r>
              <a:rPr lang="lv-LV" sz="2600" dirty="0" smtClean="0"/>
              <a:t>Skolotāji sniedz stāsta shēmas modeli vai paraugu, norādot galvenās daļas vai nodaļas, kas ir jāiekļauj. Piemēram, tajā varētu būt daļas, kas veltītas projekta mērķiem, pētāmajiem jautājumiem, metodikai, gaidāmajiem rezultātiem un veidiem, kā parādīt rezultātus.</a:t>
            </a:r>
          </a:p>
          <a:p>
            <a:pPr marL="0" indent="0">
              <a:buNone/>
            </a:pPr>
            <a:endParaRPr lang="lv-LV" sz="2600" dirty="0" smtClean="0"/>
          </a:p>
          <a:p>
            <a:pPr marL="0" indent="0">
              <a:buNone/>
            </a:pPr>
            <a:r>
              <a:rPr lang="lv-LV" sz="2600" dirty="0" smtClean="0">
                <a:solidFill>
                  <a:schemeClr val="tx2">
                    <a:lumMod val="75000"/>
                  </a:schemeClr>
                </a:solidFill>
              </a:rPr>
              <a:t>Ideju apmaiņa un plānošana. </a:t>
            </a:r>
            <a:r>
              <a:rPr lang="lv-LV" sz="2600" dirty="0" smtClean="0"/>
              <a:t>Skolēni grupās veic ideju apmaiņu un plāno katras stāsta shēmas daļas saturu. Ideju apkopošanai viņi var izmantot </a:t>
            </a:r>
            <a:r>
              <a:rPr lang="lv-LV" sz="2600" dirty="0" err="1" smtClean="0"/>
              <a:t>TwinSpace</a:t>
            </a:r>
            <a:r>
              <a:rPr lang="lv-LV" sz="2600" dirty="0" smtClean="0"/>
              <a:t> forumu vai </a:t>
            </a:r>
            <a:r>
              <a:rPr lang="lv-LV" sz="2600" dirty="0" err="1" smtClean="0"/>
              <a:t>Padlet</a:t>
            </a:r>
            <a:r>
              <a:rPr lang="lv-LV" sz="2600" dirty="0" smtClean="0"/>
              <a:t>. Skolēni būtu jāmudina savu ideju attēlošanai izmantot vizuālus elementus, piemēram, zīmējumus, ilustrācijas, ikonas un attēlus. Attiecīgā gadījumā viņi var arī iekļaut multimediju elementus, piemēram, video vai audio klipus.</a:t>
            </a:r>
          </a:p>
          <a:p>
            <a:endParaRPr lang="lv-LV" dirty="0"/>
          </a:p>
        </p:txBody>
      </p:sp>
    </p:spTree>
    <p:extLst>
      <p:ext uri="{BB962C8B-B14F-4D97-AF65-F5344CB8AC3E}">
        <p14:creationId xmlns:p14="http://schemas.microsoft.com/office/powerpoint/2010/main" val="3279357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sz="3600" dirty="0" smtClean="0"/>
              <a:t/>
            </a:r>
            <a:br>
              <a:rPr lang="lv-LV" sz="3600" dirty="0" smtClean="0"/>
            </a:br>
            <a:r>
              <a:rPr lang="lv-LV" sz="3600" b="1" dirty="0">
                <a:solidFill>
                  <a:schemeClr val="tx2">
                    <a:lumMod val="50000"/>
                  </a:schemeClr>
                </a:solidFill>
              </a:rPr>
              <a:t/>
            </a:r>
            <a:br>
              <a:rPr lang="lv-LV" sz="3600" b="1" dirty="0">
                <a:solidFill>
                  <a:schemeClr val="tx2">
                    <a:lumMod val="50000"/>
                  </a:schemeClr>
                </a:solidFill>
              </a:rPr>
            </a:br>
            <a:r>
              <a:rPr lang="lv-LV" sz="3600" b="1" dirty="0" smtClean="0">
                <a:solidFill>
                  <a:schemeClr val="tx2">
                    <a:lumMod val="50000"/>
                  </a:schemeClr>
                </a:solidFill>
              </a:rPr>
              <a:t>KOPĪGA STĀSTA SHĒMAS IZVEIDOŠANA</a:t>
            </a:r>
            <a:r>
              <a:rPr lang="lv-LV" dirty="0" smtClean="0"/>
              <a:t/>
            </a:r>
            <a:br>
              <a:rPr lang="lv-LV" dirty="0" smtClean="0"/>
            </a:br>
            <a:endParaRPr lang="lv-LV" dirty="0"/>
          </a:p>
        </p:txBody>
      </p:sp>
      <p:sp>
        <p:nvSpPr>
          <p:cNvPr id="3" name="Content Placeholder 2"/>
          <p:cNvSpPr>
            <a:spLocks noGrp="1"/>
          </p:cNvSpPr>
          <p:nvPr>
            <p:ph idx="1"/>
          </p:nvPr>
        </p:nvSpPr>
        <p:spPr/>
        <p:txBody>
          <a:bodyPr>
            <a:normAutofit fontScale="92500" lnSpcReduction="10000"/>
          </a:bodyPr>
          <a:lstStyle/>
          <a:p>
            <a:pPr marL="0" indent="0">
              <a:buNone/>
            </a:pPr>
            <a:r>
              <a:rPr lang="lv-LV" sz="2200" dirty="0" smtClean="0">
                <a:solidFill>
                  <a:schemeClr val="tx2">
                    <a:lumMod val="75000"/>
                  </a:schemeClr>
                </a:solidFill>
              </a:rPr>
              <a:t>Sadarbība radīšanā. </a:t>
            </a:r>
            <a:r>
              <a:rPr lang="lv-LV" sz="2200" dirty="0" smtClean="0"/>
              <a:t>Grupas kopīgi veido stāsta shēmu un sadarbojas, lai precizētu un sasaistītu savas idejas. Viņi var izmantot tiešsaistes sadarbības rīkus, piemēram, Google </a:t>
            </a:r>
            <a:r>
              <a:rPr lang="lv-LV" sz="2200" dirty="0" err="1" smtClean="0"/>
              <a:t>Jamboard</a:t>
            </a:r>
            <a:r>
              <a:rPr lang="lv-LV" sz="2200" dirty="0" smtClean="0"/>
              <a:t>, </a:t>
            </a:r>
            <a:r>
              <a:rPr lang="lv-LV" sz="2200" dirty="0" err="1" smtClean="0"/>
              <a:t>Miro</a:t>
            </a:r>
            <a:r>
              <a:rPr lang="lv-LV" sz="2200" dirty="0" smtClean="0"/>
              <a:t> vai Microsoft </a:t>
            </a:r>
            <a:r>
              <a:rPr lang="lv-LV" sz="2200" dirty="0" err="1" smtClean="0"/>
              <a:t>Whiteboard</a:t>
            </a:r>
            <a:r>
              <a:rPr lang="lv-LV" sz="2200" dirty="0" smtClean="0"/>
              <a:t>, lai veidotu savu stāsta shēmu reāllaikā.</a:t>
            </a:r>
          </a:p>
          <a:p>
            <a:pPr marL="0" indent="0">
              <a:buNone/>
            </a:pPr>
            <a:endParaRPr lang="lv-LV" sz="2200" dirty="0" smtClean="0"/>
          </a:p>
          <a:p>
            <a:pPr marL="0" indent="0">
              <a:buNone/>
            </a:pPr>
            <a:r>
              <a:rPr lang="lv-LV" sz="2200" dirty="0" smtClean="0">
                <a:solidFill>
                  <a:schemeClr val="tx2">
                    <a:lumMod val="75000"/>
                  </a:schemeClr>
                </a:solidFill>
              </a:rPr>
              <a:t>Prezentēšana un atsauksmes. </a:t>
            </a:r>
            <a:r>
              <a:rPr lang="lv-LV" sz="2200" dirty="0" smtClean="0"/>
              <a:t>Katra grupa prezentē savu stāsta shēmu tiešsaistes tikšanās reizē. Citas grupas pēc katras prezentācijas var sniegt konstruktīvas atsauksmes un uzdot jautājumus. Ideju apmaiņa un atsauksmes palīdz stiprināt projektu kopumā. Pamatojoties uz atsauksmēm, katra grupa pārstrādā savu stāsta shēmu, veicot uzlabojumus un ņemot vērā jaunu skatījumu.</a:t>
            </a:r>
          </a:p>
          <a:p>
            <a:pPr marL="0" indent="0">
              <a:buNone/>
            </a:pPr>
            <a:endParaRPr lang="lv-LV" sz="2200" dirty="0" smtClean="0"/>
          </a:p>
          <a:p>
            <a:pPr marL="0" indent="0">
              <a:buNone/>
            </a:pPr>
            <a:r>
              <a:rPr lang="lv-LV" sz="2200" dirty="0" smtClean="0">
                <a:solidFill>
                  <a:schemeClr val="tx2">
                    <a:lumMod val="75000"/>
                  </a:schemeClr>
                </a:solidFill>
              </a:rPr>
              <a:t>Galīgās shēmas izrādīšana. </a:t>
            </a:r>
            <a:r>
              <a:rPr lang="lv-LV" sz="2200" dirty="0" smtClean="0"/>
              <a:t>Kad stāsta shēmas ir pabeigtas, tās var ielādēt </a:t>
            </a:r>
            <a:r>
              <a:rPr lang="lv-LV" sz="2200" dirty="0" err="1" smtClean="0"/>
              <a:t>TwinSpace</a:t>
            </a:r>
            <a:r>
              <a:rPr lang="lv-LV" sz="2200" dirty="0" smtClean="0"/>
              <a:t> platformā, kur visi dalībnieki tām var piekļūt un izmantot projekta norises laikā.</a:t>
            </a:r>
          </a:p>
          <a:p>
            <a:endParaRPr lang="lv-LV" dirty="0"/>
          </a:p>
        </p:txBody>
      </p:sp>
    </p:spTree>
    <p:extLst>
      <p:ext uri="{BB962C8B-B14F-4D97-AF65-F5344CB8AC3E}">
        <p14:creationId xmlns:p14="http://schemas.microsoft.com/office/powerpoint/2010/main" val="3591201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a:t/>
            </a:r>
            <a:br>
              <a:rPr lang="lv-LV" dirty="0"/>
            </a:br>
            <a:r>
              <a:rPr lang="lv-LV" sz="4000" b="1" dirty="0" smtClean="0">
                <a:solidFill>
                  <a:schemeClr val="accent6">
                    <a:lumMod val="50000"/>
                  </a:schemeClr>
                </a:solidFill>
              </a:rPr>
              <a:t>KOMUNIKĀCIJA. VIRTUĀLĀ ZINĀTNES IZSTĀDE</a:t>
            </a:r>
            <a:r>
              <a:rPr lang="lv-LV" dirty="0" smtClean="0"/>
              <a:t/>
            </a:r>
            <a:br>
              <a:rPr lang="lv-LV" dirty="0" smtClean="0"/>
            </a:br>
            <a:endParaRPr lang="lv-LV" dirty="0"/>
          </a:p>
        </p:txBody>
      </p:sp>
      <p:sp>
        <p:nvSpPr>
          <p:cNvPr id="3" name="Content Placeholder 2"/>
          <p:cNvSpPr>
            <a:spLocks noGrp="1"/>
          </p:cNvSpPr>
          <p:nvPr>
            <p:ph idx="1"/>
          </p:nvPr>
        </p:nvSpPr>
        <p:spPr/>
        <p:txBody>
          <a:bodyPr>
            <a:normAutofit lnSpcReduction="10000"/>
          </a:bodyPr>
          <a:lstStyle/>
          <a:p>
            <a:pPr marL="0" indent="0">
              <a:buNone/>
            </a:pPr>
            <a:r>
              <a:rPr lang="lv-LV" sz="2400" b="1" dirty="0" smtClean="0">
                <a:solidFill>
                  <a:schemeClr val="accent6">
                    <a:lumMod val="50000"/>
                  </a:schemeClr>
                </a:solidFill>
              </a:rPr>
              <a:t>Skolēnu vecums: 10-17 gadi</a:t>
            </a:r>
          </a:p>
          <a:p>
            <a:pPr marL="0" indent="0">
              <a:buNone/>
            </a:pPr>
            <a:r>
              <a:rPr lang="lv-LV" sz="2400" dirty="0" smtClean="0"/>
              <a:t>Virtuālā zinātnes izstāde skolēniem ļauj tiešsaistē parādīt savus zinātniskos eksperimentus vai projektus. Tā skolēniem sniedz unikālu iespēju iepazīstināt savus vienaudžus no dažādām </a:t>
            </a:r>
            <a:r>
              <a:rPr lang="lv-LV" sz="2400" dirty="0" err="1" smtClean="0"/>
              <a:t>partnerskolām</a:t>
            </a:r>
            <a:r>
              <a:rPr lang="lv-LV" sz="2400" dirty="0" smtClean="0"/>
              <a:t> ar saviem pētījumiem, metodiku, konstatējumiem un secinājumiem.</a:t>
            </a:r>
          </a:p>
          <a:p>
            <a:pPr marL="0" indent="0">
              <a:buNone/>
            </a:pPr>
            <a:endParaRPr lang="lv-LV" sz="2400" dirty="0" smtClean="0"/>
          </a:p>
          <a:p>
            <a:pPr marL="0" indent="0">
              <a:buNone/>
            </a:pPr>
            <a:r>
              <a:rPr lang="lv-LV" sz="2400" b="1" dirty="0" smtClean="0">
                <a:solidFill>
                  <a:schemeClr val="accent6">
                    <a:lumMod val="50000"/>
                  </a:schemeClr>
                </a:solidFill>
              </a:rPr>
              <a:t>Kā to organizēt?</a:t>
            </a:r>
          </a:p>
          <a:p>
            <a:pPr marL="0" indent="0">
              <a:buNone/>
            </a:pPr>
            <a:r>
              <a:rPr lang="lv-LV" sz="2400" dirty="0" smtClean="0"/>
              <a:t>Projekta sagatavošana. Pirms zinātnes virtuālās izstādes skolēni var veikt zinātniskus eksperimentus grupā. Viņi veic pētījumus, plāno eksperimentus, vāc datus, analizē rezultātus un izdara secinājumus, pamatojoties uz saviem konstatējumiem.</a:t>
            </a:r>
          </a:p>
        </p:txBody>
      </p:sp>
    </p:spTree>
    <p:extLst>
      <p:ext uri="{BB962C8B-B14F-4D97-AF65-F5344CB8AC3E}">
        <p14:creationId xmlns:p14="http://schemas.microsoft.com/office/powerpoint/2010/main" val="1982910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a:t/>
            </a:r>
            <a:br>
              <a:rPr lang="lv-LV" dirty="0"/>
            </a:br>
            <a:r>
              <a:rPr lang="lv-LV" sz="4000" b="1" dirty="0" smtClean="0">
                <a:solidFill>
                  <a:schemeClr val="accent6">
                    <a:lumMod val="50000"/>
                  </a:schemeClr>
                </a:solidFill>
              </a:rPr>
              <a:t>KOMUNIKĀCIJA. VIRTUĀLĀ ZINĀTNES IZSTĀDE</a:t>
            </a:r>
            <a:r>
              <a:rPr lang="lv-LV" dirty="0" smtClean="0"/>
              <a:t/>
            </a:r>
            <a:br>
              <a:rPr lang="lv-LV" dirty="0" smtClean="0"/>
            </a:br>
            <a:endParaRPr lang="lv-LV" dirty="0"/>
          </a:p>
        </p:txBody>
      </p:sp>
      <p:sp>
        <p:nvSpPr>
          <p:cNvPr id="3" name="Content Placeholder 2"/>
          <p:cNvSpPr>
            <a:spLocks noGrp="1"/>
          </p:cNvSpPr>
          <p:nvPr>
            <p:ph idx="1"/>
          </p:nvPr>
        </p:nvSpPr>
        <p:spPr/>
        <p:txBody>
          <a:bodyPr>
            <a:normAutofit fontScale="70000" lnSpcReduction="20000"/>
          </a:bodyPr>
          <a:lstStyle/>
          <a:p>
            <a:pPr marL="0" indent="0">
              <a:buNone/>
            </a:pPr>
            <a:r>
              <a:rPr lang="lv-LV" sz="2600" dirty="0" smtClean="0">
                <a:solidFill>
                  <a:schemeClr val="accent6">
                    <a:lumMod val="50000"/>
                  </a:schemeClr>
                </a:solidFill>
              </a:rPr>
              <a:t>Projekta prezentācijas</a:t>
            </a:r>
            <a:r>
              <a:rPr lang="lv-LV" sz="2600" dirty="0" smtClean="0"/>
              <a:t>. Katra grupa sagatavo tiešsaistes prezentāciju, kurā sniegta svarīgākā informācija par tās zinātnisko projektu. Atkarībā no izvēlētās tehnoloģijas un skolēnu radošuma prezentācijai var izmantot slīdrādi, video vai interaktīvu tīmekļa vietni.</a:t>
            </a:r>
          </a:p>
          <a:p>
            <a:pPr marL="0" indent="0">
              <a:buNone/>
            </a:pPr>
            <a:endParaRPr lang="lv-LV" sz="2600" dirty="0" smtClean="0"/>
          </a:p>
          <a:p>
            <a:pPr marL="0" indent="0">
              <a:buNone/>
            </a:pPr>
            <a:r>
              <a:rPr lang="lv-LV" sz="2600" dirty="0" smtClean="0">
                <a:solidFill>
                  <a:schemeClr val="accent6">
                    <a:lumMod val="50000"/>
                  </a:schemeClr>
                </a:solidFill>
              </a:rPr>
              <a:t>Virtuālās izstādes sagatavošana. </a:t>
            </a:r>
            <a:r>
              <a:rPr lang="lv-LV" sz="2600" dirty="0" smtClean="0"/>
              <a:t>Virtuālo zinātnes izstādi rīko noteiktā datumā, izmantojot video konferenci. Pasākuma laikā katrs dalībnieks pēc kārtas iepazīstina </a:t>
            </a:r>
            <a:r>
              <a:rPr lang="lv-LV" sz="2600" dirty="0" err="1" smtClean="0"/>
              <a:t>partnerskolu</a:t>
            </a:r>
            <a:r>
              <a:rPr lang="lv-LV" sz="2600" dirty="0" smtClean="0"/>
              <a:t> skolēnus un skolotājus ar savu projektu. Dalībnieki sniedz vispārīgu informāciju par savu projektu, precizē zinātnes jautājumu, uz kuru tika meklēta atbilde, kā arī izklāsta izmantotās metodes, savāktos datus un iegūtos rezultātus.</a:t>
            </a:r>
          </a:p>
          <a:p>
            <a:pPr marL="0" indent="0">
              <a:buNone/>
            </a:pPr>
            <a:endParaRPr lang="lv-LV" sz="2600" dirty="0" smtClean="0"/>
          </a:p>
          <a:p>
            <a:pPr marL="0" indent="0">
              <a:buNone/>
            </a:pPr>
            <a:r>
              <a:rPr lang="lv-LV" sz="2600" dirty="0" smtClean="0">
                <a:solidFill>
                  <a:schemeClr val="accent6">
                    <a:lumMod val="50000"/>
                  </a:schemeClr>
                </a:solidFill>
              </a:rPr>
              <a:t>Jautājumi, atbildes un atsauksmes. </a:t>
            </a:r>
            <a:r>
              <a:rPr lang="lv-LV" sz="2600" dirty="0" smtClean="0"/>
              <a:t>Pēc katras prezentācijas dalībnieki var uzdot jautājumus, lūgt precizējumus un sniegt atsauksmes. Interaktīvā jautājumu un atbilžu sesija skolēniem ļauj iesaistīties zinātniskās diskusijās, atklāt savas domas un savstarpēji mācīties. Citu </a:t>
            </a:r>
            <a:r>
              <a:rPr lang="lv-LV" sz="2600" dirty="0" err="1" smtClean="0"/>
              <a:t>partnerskolu</a:t>
            </a:r>
            <a:r>
              <a:rPr lang="lv-LV" sz="2600" dirty="0" smtClean="0"/>
              <a:t> skolēniem var arī piešķirt vienaudžu recenzentu uzdevumu. Viņi novērtē katru projektu un sniedz konstruktīvas atsauksmes, veicinot kritisko domāšanu un analītiskās prasmes.</a:t>
            </a:r>
          </a:p>
          <a:p>
            <a:endParaRPr lang="lv-LV" dirty="0"/>
          </a:p>
        </p:txBody>
      </p:sp>
    </p:spTree>
    <p:extLst>
      <p:ext uri="{BB962C8B-B14F-4D97-AF65-F5344CB8AC3E}">
        <p14:creationId xmlns:p14="http://schemas.microsoft.com/office/powerpoint/2010/main" val="1540871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TM02900720[[fn=Integral]]</Template>
  <TotalTime>83</TotalTime>
  <Words>1370</Words>
  <Application>Microsoft Office PowerPoint</Application>
  <PresentationFormat>Widescreen</PresentationFormat>
  <Paragraphs>74</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Calibri</vt:lpstr>
      <vt:lpstr>Calibri Light</vt:lpstr>
      <vt:lpstr>Tw Cen MT</vt:lpstr>
      <vt:lpstr>Wingdings 3</vt:lpstr>
      <vt:lpstr>Integral</vt:lpstr>
      <vt:lpstr>  Dažas e-twinning aktivitātes. Tās ir iespējams izmantot mācību stundu norisē klātienē vai attālināti  </vt:lpstr>
      <vt:lpstr> IEPAZĪŠANĀS AR PARTNERIEM.  VIRTUĀLĀS DĀRGUMU MEDĪBAS </vt:lpstr>
      <vt:lpstr> IEPAZĪŠANĀS AR PARTNERIEM.  VIRTUĀLĀS DĀRGUMU MEDĪBAS </vt:lpstr>
      <vt:lpstr> IEPAZĪŠANĀS AR PARTNERIEM.  VIRTUĀLĀS DĀRGUMU MEDĪBAS </vt:lpstr>
      <vt:lpstr>  KOPĪGA STĀSTA SHĒMAS IZVEIDOŠANA </vt:lpstr>
      <vt:lpstr>  KOPĪGA STĀSTA SHĒMAS IZVEIDOŠANA </vt:lpstr>
      <vt:lpstr>  KOPĪGA STĀSTA SHĒMAS IZVEIDOŠANA </vt:lpstr>
      <vt:lpstr> KOMUNIKĀCIJA. VIRTUĀLĀ ZINĀTNES IZSTĀDE </vt:lpstr>
      <vt:lpstr> KOMUNIKĀCIJA. VIRTUĀLĀ ZINĀTNES IZSTĀDE </vt:lpstr>
      <vt:lpstr> KOMUNIKĀCIJA. VIRTUĀLĀ ZINĀTNES IZSTĀDE </vt:lpstr>
      <vt:lpstr> NOVĒRTĒŠANA. VIENAUDŽU NOVĒRTĒJUMS </vt:lpstr>
      <vt:lpstr> NOVĒRTĒŠANA. VIENAUDŽU NOVĒRTĒJUMS </vt:lpstr>
      <vt:lpstr> NOVĒRTĒŠANA. VIENAUDŽU NOVĒRTĒJUMS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6</cp:revision>
  <dcterms:created xsi:type="dcterms:W3CDTF">2023-11-21T09:49:51Z</dcterms:created>
  <dcterms:modified xsi:type="dcterms:W3CDTF">2023-11-21T11:13:04Z</dcterms:modified>
</cp:coreProperties>
</file>